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5" r:id="rId2"/>
  </p:sldMasterIdLst>
  <p:notesMasterIdLst>
    <p:notesMasterId r:id="rId56"/>
  </p:notesMasterIdLst>
  <p:sldIdLst>
    <p:sldId id="314" r:id="rId3"/>
    <p:sldId id="341" r:id="rId4"/>
    <p:sldId id="298" r:id="rId5"/>
    <p:sldId id="302" r:id="rId6"/>
    <p:sldId id="303" r:id="rId7"/>
    <p:sldId id="304" r:id="rId8"/>
    <p:sldId id="305" r:id="rId9"/>
    <p:sldId id="306" r:id="rId10"/>
    <p:sldId id="307" r:id="rId11"/>
    <p:sldId id="308" r:id="rId12"/>
    <p:sldId id="327" r:id="rId13"/>
    <p:sldId id="328" r:id="rId14"/>
    <p:sldId id="309" r:id="rId15"/>
    <p:sldId id="310" r:id="rId16"/>
    <p:sldId id="311" r:id="rId17"/>
    <p:sldId id="262" r:id="rId18"/>
    <p:sldId id="281" r:id="rId19"/>
    <p:sldId id="342" r:id="rId20"/>
    <p:sldId id="322" r:id="rId21"/>
    <p:sldId id="263" r:id="rId22"/>
    <p:sldId id="284" r:id="rId23"/>
    <p:sldId id="264" r:id="rId24"/>
    <p:sldId id="285" r:id="rId25"/>
    <p:sldId id="282" r:id="rId26"/>
    <p:sldId id="321" r:id="rId27"/>
    <p:sldId id="323" r:id="rId28"/>
    <p:sldId id="265" r:id="rId29"/>
    <p:sldId id="296" r:id="rId30"/>
    <p:sldId id="319" r:id="rId31"/>
    <p:sldId id="268" r:id="rId32"/>
    <p:sldId id="269" r:id="rId33"/>
    <p:sldId id="320" r:id="rId34"/>
    <p:sldId id="271" r:id="rId35"/>
    <p:sldId id="324" r:id="rId36"/>
    <p:sldId id="316" r:id="rId37"/>
    <p:sldId id="273" r:id="rId38"/>
    <p:sldId id="329" r:id="rId39"/>
    <p:sldId id="330" r:id="rId40"/>
    <p:sldId id="331" r:id="rId41"/>
    <p:sldId id="332" r:id="rId42"/>
    <p:sldId id="340" r:id="rId43"/>
    <p:sldId id="333" r:id="rId44"/>
    <p:sldId id="334" r:id="rId45"/>
    <p:sldId id="335" r:id="rId46"/>
    <p:sldId id="337" r:id="rId47"/>
    <p:sldId id="338" r:id="rId48"/>
    <p:sldId id="339" r:id="rId49"/>
    <p:sldId id="286" r:id="rId50"/>
    <p:sldId id="276" r:id="rId51"/>
    <p:sldId id="277" r:id="rId52"/>
    <p:sldId id="278" r:id="rId53"/>
    <p:sldId id="279" r:id="rId54"/>
    <p:sldId id="280" r:id="rId5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huva Narayan" initials="B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6" d="100"/>
          <a:sy n="136" d="100"/>
        </p:scale>
        <p:origin x="96" y="198"/>
      </p:cViewPr>
      <p:guideLst>
        <p:guide orient="horz" pos="1620"/>
        <p:guide pos="2880"/>
      </p:guideLst>
    </p:cSldViewPr>
  </p:slideViewPr>
  <p:notesTextViewPr>
    <p:cViewPr>
      <p:scale>
        <a:sx n="100" d="100"/>
        <a:sy n="100" d="100"/>
      </p:scale>
      <p:origin x="0" y="0"/>
    </p:cViewPr>
  </p:notesTextViewPr>
  <p:sorterViewPr>
    <p:cViewPr>
      <p:scale>
        <a:sx n="24" d="100"/>
        <a:sy n="2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8A9731-3143-B946-B5BA-C7DFAAE77661}" type="datetimeFigureOut">
              <a:rPr lang="en-US" smtClean="0"/>
              <a:t>7/25/2017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0B151C-E9E7-904A-BE48-3FB6CCC5B350}" type="slidenum">
              <a:rPr lang="en-US" smtClean="0"/>
              <a:t>‹#›</a:t>
            </a:fld>
            <a:endParaRPr lang="en-US"/>
          </a:p>
        </p:txBody>
      </p:sp>
    </p:spTree>
    <p:extLst>
      <p:ext uri="{BB962C8B-B14F-4D97-AF65-F5344CB8AC3E}">
        <p14:creationId xmlns:p14="http://schemas.microsoft.com/office/powerpoint/2010/main" val="28288160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ABB940-5C55-784C-8CBC-CB4412E5D0F8}" type="slidenum">
              <a:rPr lang="en-US" smtClean="0"/>
              <a:t>4</a:t>
            </a:fld>
            <a:endParaRPr lang="en-US"/>
          </a:p>
        </p:txBody>
      </p:sp>
    </p:spTree>
    <p:extLst>
      <p:ext uri="{BB962C8B-B14F-4D97-AF65-F5344CB8AC3E}">
        <p14:creationId xmlns:p14="http://schemas.microsoft.com/office/powerpoint/2010/main" val="4139789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484153D6-29D8-0748-A89D-A735A314B358}" type="slidenum">
              <a:rPr lang="en-GB" sz="1100">
                <a:latin typeface="Times New Roman" charset="0"/>
              </a:rPr>
              <a:pPr/>
              <a:t>25</a:t>
            </a:fld>
            <a:endParaRPr lang="en-GB" sz="1100">
              <a:latin typeface="Times New Roman" charset="0"/>
            </a:endParaRPr>
          </a:p>
        </p:txBody>
      </p:sp>
      <p:sp>
        <p:nvSpPr>
          <p:cNvPr id="133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295362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4672C36D-7C2F-3F42-9171-2AA8227D957B}" type="slidenum">
              <a:rPr lang="en-GB" sz="1100">
                <a:latin typeface="Times New Roman" charset="0"/>
              </a:rPr>
              <a:pPr/>
              <a:t>26</a:t>
            </a:fld>
            <a:endParaRPr lang="en-GB" sz="1100">
              <a:latin typeface="Times New Roman" charset="0"/>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3326681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83F51E-C2A2-9E47-A663-AAAD38B60264}" type="slidenum">
              <a:rPr lang="en-AU"/>
              <a:pPr/>
              <a:t>32</a:t>
            </a:fld>
            <a:endParaRPr lang="en-AU"/>
          </a:p>
        </p:txBody>
      </p:sp>
      <p:sp>
        <p:nvSpPr>
          <p:cNvPr id="860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108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33</a:t>
            </a:fld>
            <a:endParaRPr lang="en-US"/>
          </a:p>
        </p:txBody>
      </p:sp>
    </p:spTree>
    <p:extLst>
      <p:ext uri="{BB962C8B-B14F-4D97-AF65-F5344CB8AC3E}">
        <p14:creationId xmlns:p14="http://schemas.microsoft.com/office/powerpoint/2010/main" val="1326488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7748F120-9C69-F64C-BAC1-F0B70C216995}" type="slidenum">
              <a:rPr lang="en-GB" sz="1100">
                <a:latin typeface="Times New Roman" charset="0"/>
              </a:rPr>
              <a:pPr/>
              <a:t>34</a:t>
            </a:fld>
            <a:endParaRPr lang="en-GB" sz="1100">
              <a:latin typeface="Times New Roman" charset="0"/>
            </a:endParaRPr>
          </a:p>
        </p:txBody>
      </p:sp>
      <p:sp>
        <p:nvSpPr>
          <p:cNvPr id="317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3565335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36</a:t>
            </a:fld>
            <a:endParaRPr lang="en-US"/>
          </a:p>
        </p:txBody>
      </p:sp>
    </p:spTree>
    <p:extLst>
      <p:ext uri="{BB962C8B-B14F-4D97-AF65-F5344CB8AC3E}">
        <p14:creationId xmlns:p14="http://schemas.microsoft.com/office/powerpoint/2010/main" val="1326488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37</a:t>
            </a:fld>
            <a:endParaRPr lang="en-US"/>
          </a:p>
        </p:txBody>
      </p:sp>
    </p:spTree>
    <p:extLst>
      <p:ext uri="{BB962C8B-B14F-4D97-AF65-F5344CB8AC3E}">
        <p14:creationId xmlns:p14="http://schemas.microsoft.com/office/powerpoint/2010/main" val="1326488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38</a:t>
            </a:fld>
            <a:endParaRPr lang="en-US"/>
          </a:p>
        </p:txBody>
      </p:sp>
    </p:spTree>
    <p:extLst>
      <p:ext uri="{BB962C8B-B14F-4D97-AF65-F5344CB8AC3E}">
        <p14:creationId xmlns:p14="http://schemas.microsoft.com/office/powerpoint/2010/main" val="1326488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AAF7FB67-5B9C-9942-BBD1-79E0CA4D0E75}" type="slidenum">
              <a:rPr lang="en-GB" sz="1100">
                <a:latin typeface="Times New Roman" charset="0"/>
              </a:rPr>
              <a:pPr/>
              <a:t>39</a:t>
            </a:fld>
            <a:endParaRPr lang="en-GB" sz="1100">
              <a:latin typeface="Times New Roman" charset="0"/>
            </a:endParaRPr>
          </a:p>
        </p:txBody>
      </p:sp>
      <p:sp>
        <p:nvSpPr>
          <p:cNvPr id="358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1623430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AA30EDCB-3DAA-4F45-B787-72BF92737BAC}" type="slidenum">
              <a:rPr lang="en-GB" sz="1100">
                <a:latin typeface="Times New Roman" charset="0"/>
              </a:rPr>
              <a:pPr/>
              <a:t>40</a:t>
            </a:fld>
            <a:endParaRPr lang="en-GB" sz="1100">
              <a:latin typeface="Times New Roman" charset="0"/>
            </a:endParaRPr>
          </a:p>
        </p:txBody>
      </p:sp>
      <p:sp>
        <p:nvSpPr>
          <p:cNvPr id="378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2701281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998FFAF-DA22-B94C-8762-130274794869}" type="slidenum">
              <a:rPr lang="en-GB"/>
              <a:pPr>
                <a:defRPr/>
              </a:pPr>
              <a:t>16</a:t>
            </a:fld>
            <a:endParaRPr lang="en-GB"/>
          </a:p>
        </p:txBody>
      </p:sp>
      <p:sp>
        <p:nvSpPr>
          <p:cNvPr id="35225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352259" name="Rectangle 3"/>
          <p:cNvSpPr>
            <a:spLocks noGrp="1" noChangeArrowheads="1"/>
          </p:cNvSpPr>
          <p:nvPr>
            <p:ph type="body" idx="1"/>
          </p:nvPr>
        </p:nvSpPr>
        <p:spPr/>
        <p:txBody>
          <a:bodyPr/>
          <a:lstStyle/>
          <a:p>
            <a:pPr eaLnBrk="1" hangingPunct="1">
              <a:defRPr/>
            </a:pPr>
            <a:endParaRPr lang="en-US" smtClean="0">
              <a:cs typeface="+mn-cs"/>
            </a:endParaRPr>
          </a:p>
        </p:txBody>
      </p:sp>
    </p:spTree>
    <p:extLst>
      <p:ext uri="{BB962C8B-B14F-4D97-AF65-F5344CB8AC3E}">
        <p14:creationId xmlns:p14="http://schemas.microsoft.com/office/powerpoint/2010/main" val="1461898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453D54A1-ABDD-4346-99E0-AE109C4BB66D}" type="slidenum">
              <a:rPr lang="en-GB" sz="1100">
                <a:latin typeface="Times New Roman" charset="0"/>
              </a:rPr>
              <a:pPr/>
              <a:t>41</a:t>
            </a:fld>
            <a:endParaRPr lang="en-GB" sz="1100">
              <a:latin typeface="Times New Roman" charset="0"/>
            </a:endParaRPr>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2328205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E3BD6C5E-C0E3-7D40-BDD1-EA7E4917C627}" type="slidenum">
              <a:rPr lang="en-GB" sz="1100">
                <a:latin typeface="Times New Roman" charset="0"/>
              </a:rPr>
              <a:pPr/>
              <a:t>42</a:t>
            </a:fld>
            <a:endParaRPr lang="en-GB" sz="1100">
              <a:latin typeface="Times New Roman" charset="0"/>
            </a:endParaRPr>
          </a:p>
        </p:txBody>
      </p:sp>
      <p:sp>
        <p:nvSpPr>
          <p:cNvPr id="41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485867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5FCF70EE-FF68-854B-A394-EECDF69C04B5}" type="slidenum">
              <a:rPr lang="en-GB" sz="1100">
                <a:latin typeface="Times New Roman" charset="0"/>
              </a:rPr>
              <a:pPr/>
              <a:t>43</a:t>
            </a:fld>
            <a:endParaRPr lang="en-GB" sz="1100">
              <a:latin typeface="Times New Roman" charset="0"/>
            </a:endParaRPr>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553937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0BD806DC-FD47-D645-9B3A-2B2447B8925E}" type="slidenum">
              <a:rPr lang="en-GB" sz="1100">
                <a:latin typeface="Times New Roman" charset="0"/>
              </a:rPr>
              <a:pPr/>
              <a:t>44</a:t>
            </a:fld>
            <a:endParaRPr lang="en-GB" sz="1100">
              <a:latin typeface="Times New Roman" charset="0"/>
            </a:endParaRPr>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60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4104121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52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AU">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355B37-33CC-BE48-BE21-92DAB6B0D365}" type="slidenum">
              <a:rPr lang="en-US" sz="1200"/>
              <a:pPr eaLnBrk="1" hangingPunct="1"/>
              <a:t>45</a:t>
            </a:fld>
            <a:endParaRPr lang="en-US" sz="1200"/>
          </a:p>
        </p:txBody>
      </p:sp>
    </p:spTree>
    <p:extLst>
      <p:ext uri="{BB962C8B-B14F-4D97-AF65-F5344CB8AC3E}">
        <p14:creationId xmlns:p14="http://schemas.microsoft.com/office/powerpoint/2010/main" val="1832223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AU">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0503A7-DC3C-C847-B05D-830B77274537}" type="slidenum">
              <a:rPr lang="en-US" sz="1200"/>
              <a:pPr eaLnBrk="1" hangingPunct="1"/>
              <a:t>46</a:t>
            </a:fld>
            <a:endParaRPr lang="en-US" sz="1200"/>
          </a:p>
        </p:txBody>
      </p:sp>
    </p:spTree>
    <p:extLst>
      <p:ext uri="{BB962C8B-B14F-4D97-AF65-F5344CB8AC3E}">
        <p14:creationId xmlns:p14="http://schemas.microsoft.com/office/powerpoint/2010/main" val="3417246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915DC6E-134F-E74E-B2A9-E8D884B7496E}" type="slidenum">
              <a:rPr lang="en-US" smtClean="0"/>
              <a:t>47</a:t>
            </a:fld>
            <a:endParaRPr lang="en-US"/>
          </a:p>
        </p:txBody>
      </p:sp>
    </p:spTree>
    <p:extLst>
      <p:ext uri="{BB962C8B-B14F-4D97-AF65-F5344CB8AC3E}">
        <p14:creationId xmlns:p14="http://schemas.microsoft.com/office/powerpoint/2010/main" val="590917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48</a:t>
            </a:fld>
            <a:endParaRPr lang="en-US"/>
          </a:p>
        </p:txBody>
      </p:sp>
    </p:spTree>
    <p:extLst>
      <p:ext uri="{BB962C8B-B14F-4D97-AF65-F5344CB8AC3E}">
        <p14:creationId xmlns:p14="http://schemas.microsoft.com/office/powerpoint/2010/main" val="1326488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17</a:t>
            </a:fld>
            <a:endParaRPr lang="en-US"/>
          </a:p>
        </p:txBody>
      </p:sp>
    </p:spTree>
    <p:extLst>
      <p:ext uri="{BB962C8B-B14F-4D97-AF65-F5344CB8AC3E}">
        <p14:creationId xmlns:p14="http://schemas.microsoft.com/office/powerpoint/2010/main" val="1326488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94955" indent="-267291">
              <a:defRPr sz="2200">
                <a:solidFill>
                  <a:schemeClr val="tx1"/>
                </a:solidFill>
                <a:latin typeface="Arial" charset="0"/>
                <a:ea typeface="ＭＳ Ｐゴシック" charset="0"/>
              </a:defRPr>
            </a:lvl2pPr>
            <a:lvl3pPr marL="1069162" indent="-213832">
              <a:defRPr sz="2200">
                <a:solidFill>
                  <a:schemeClr val="tx1"/>
                </a:solidFill>
                <a:latin typeface="Arial" charset="0"/>
                <a:ea typeface="ＭＳ Ｐゴシック" charset="0"/>
              </a:defRPr>
            </a:lvl3pPr>
            <a:lvl4pPr marL="1496827" indent="-213832">
              <a:defRPr sz="2200">
                <a:solidFill>
                  <a:schemeClr val="tx1"/>
                </a:solidFill>
                <a:latin typeface="Arial" charset="0"/>
                <a:ea typeface="ＭＳ Ｐゴシック" charset="0"/>
              </a:defRPr>
            </a:lvl4pPr>
            <a:lvl5pPr marL="1924492" indent="-213832">
              <a:defRPr sz="2200">
                <a:solidFill>
                  <a:schemeClr val="tx1"/>
                </a:solidFill>
                <a:latin typeface="Arial" charset="0"/>
                <a:ea typeface="ＭＳ Ｐゴシック" charset="0"/>
              </a:defRPr>
            </a:lvl5pPr>
            <a:lvl6pPr marL="2352157" indent="-213832" eaLnBrk="0" fontAlgn="base" hangingPunct="0">
              <a:spcBef>
                <a:spcPct val="0"/>
              </a:spcBef>
              <a:spcAft>
                <a:spcPct val="0"/>
              </a:spcAft>
              <a:defRPr sz="2200">
                <a:solidFill>
                  <a:schemeClr val="tx1"/>
                </a:solidFill>
                <a:latin typeface="Arial" charset="0"/>
                <a:ea typeface="ＭＳ Ｐゴシック" charset="0"/>
              </a:defRPr>
            </a:lvl6pPr>
            <a:lvl7pPr marL="2779822" indent="-213832" eaLnBrk="0" fontAlgn="base" hangingPunct="0">
              <a:spcBef>
                <a:spcPct val="0"/>
              </a:spcBef>
              <a:spcAft>
                <a:spcPct val="0"/>
              </a:spcAft>
              <a:defRPr sz="2200">
                <a:solidFill>
                  <a:schemeClr val="tx1"/>
                </a:solidFill>
                <a:latin typeface="Arial" charset="0"/>
                <a:ea typeface="ＭＳ Ｐゴシック" charset="0"/>
              </a:defRPr>
            </a:lvl7pPr>
            <a:lvl8pPr marL="3207487" indent="-213832" eaLnBrk="0" fontAlgn="base" hangingPunct="0">
              <a:spcBef>
                <a:spcPct val="0"/>
              </a:spcBef>
              <a:spcAft>
                <a:spcPct val="0"/>
              </a:spcAft>
              <a:defRPr sz="2200">
                <a:solidFill>
                  <a:schemeClr val="tx1"/>
                </a:solidFill>
                <a:latin typeface="Arial" charset="0"/>
                <a:ea typeface="ＭＳ Ｐゴシック" charset="0"/>
              </a:defRPr>
            </a:lvl8pPr>
            <a:lvl9pPr marL="3635151" indent="-213832" eaLnBrk="0" fontAlgn="base" hangingPunct="0">
              <a:spcBef>
                <a:spcPct val="0"/>
              </a:spcBef>
              <a:spcAft>
                <a:spcPct val="0"/>
              </a:spcAft>
              <a:defRPr sz="2200">
                <a:solidFill>
                  <a:schemeClr val="tx1"/>
                </a:solidFill>
                <a:latin typeface="Arial" charset="0"/>
                <a:ea typeface="ＭＳ Ｐゴシック" charset="0"/>
              </a:defRPr>
            </a:lvl9pPr>
          </a:lstStyle>
          <a:p>
            <a:fld id="{1F1932CB-1139-FE47-96C8-96599EAF9504}" type="slidenum">
              <a:rPr lang="en-GB" sz="1100">
                <a:latin typeface="Times New Roman" charset="0"/>
              </a:rPr>
              <a:pPr/>
              <a:t>19</a:t>
            </a:fld>
            <a:endParaRPr lang="en-GB" sz="1100">
              <a:latin typeface="Times New Roman" charset="0"/>
            </a:endParaRPr>
          </a:p>
        </p:txBody>
      </p:sp>
      <p:sp>
        <p:nvSpPr>
          <p:cNvPr id="15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96847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Maintain an annotated bibliography as a memory bank</a:t>
            </a:r>
            <a:r>
              <a:rPr lang="en-US" baseline="0" dirty="0" smtClean="0"/>
              <a:t> of everything you have read, for your own reference.</a:t>
            </a:r>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20</a:t>
            </a:fld>
            <a:endParaRPr lang="en-US"/>
          </a:p>
        </p:txBody>
      </p:sp>
    </p:spTree>
    <p:extLst>
      <p:ext uri="{BB962C8B-B14F-4D97-AF65-F5344CB8AC3E}">
        <p14:creationId xmlns:p14="http://schemas.microsoft.com/office/powerpoint/2010/main" val="249912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21</a:t>
            </a:fld>
            <a:endParaRPr lang="en-US"/>
          </a:p>
        </p:txBody>
      </p:sp>
    </p:spTree>
    <p:extLst>
      <p:ext uri="{BB962C8B-B14F-4D97-AF65-F5344CB8AC3E}">
        <p14:creationId xmlns:p14="http://schemas.microsoft.com/office/powerpoint/2010/main" val="2499128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e.g., biologist Bernd Heinrich who used concepts like individual effort, competition, and division of </a:t>
            </a:r>
            <a:r>
              <a:rPr lang="en-US" dirty="0" err="1" smtClean="0"/>
              <a:t>labour</a:t>
            </a:r>
            <a:r>
              <a:rPr lang="en-US" dirty="0" smtClean="0"/>
              <a:t> from Adam Smith’s </a:t>
            </a:r>
            <a:r>
              <a:rPr lang="en-US" i="1" dirty="0" smtClean="0"/>
              <a:t>Wealth of Nations </a:t>
            </a:r>
            <a:r>
              <a:rPr lang="en-US" dirty="0" smtClean="0"/>
              <a:t>and applied them to Bumblebees.</a:t>
            </a: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e.g.,</a:t>
            </a:r>
            <a:r>
              <a:rPr lang="en-US" i="0" baseline="0" dirty="0" smtClean="0"/>
              <a:t> Aiden </a:t>
            </a:r>
            <a:r>
              <a:rPr lang="en-US" i="0" baseline="0" dirty="0" err="1" smtClean="0"/>
              <a:t>Dipple’s</a:t>
            </a:r>
            <a:r>
              <a:rPr lang="en-US" i="0" baseline="0" dirty="0" smtClean="0"/>
              <a:t> dissertation in progress on </a:t>
            </a:r>
            <a:r>
              <a:rPr lang="en-US" i="0" baseline="0" dirty="0" err="1" smtClean="0"/>
              <a:t>stigmergy</a:t>
            </a:r>
            <a:r>
              <a:rPr lang="en-US" i="0" baseline="0" dirty="0" smtClean="0"/>
              <a:t> (a process by which ants build networks) in online networks.</a:t>
            </a:r>
            <a:endParaRPr lang="en-US" i="0" dirty="0" smtClean="0"/>
          </a:p>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22</a:t>
            </a:fld>
            <a:endParaRPr lang="en-US"/>
          </a:p>
        </p:txBody>
      </p:sp>
    </p:spTree>
    <p:extLst>
      <p:ext uri="{BB962C8B-B14F-4D97-AF65-F5344CB8AC3E}">
        <p14:creationId xmlns:p14="http://schemas.microsoft.com/office/powerpoint/2010/main" val="1326488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e.g., biologist Bernd Heinrich who used concepts like individual effort, competition, and division of </a:t>
            </a:r>
            <a:r>
              <a:rPr lang="en-US" dirty="0" err="1" smtClean="0"/>
              <a:t>labour</a:t>
            </a:r>
            <a:r>
              <a:rPr lang="en-US" dirty="0" smtClean="0"/>
              <a:t> from Adam Smith’s </a:t>
            </a:r>
            <a:r>
              <a:rPr lang="en-US" i="1" dirty="0" smtClean="0"/>
              <a:t>Wealth of Nations </a:t>
            </a:r>
            <a:r>
              <a:rPr lang="en-US" dirty="0" smtClean="0"/>
              <a:t>and applied them to Bumblebees.</a:t>
            </a: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e.g.,</a:t>
            </a:r>
            <a:r>
              <a:rPr lang="en-US" i="0" baseline="0" dirty="0" smtClean="0"/>
              <a:t> Aiden </a:t>
            </a:r>
            <a:r>
              <a:rPr lang="en-US" i="0" baseline="0" dirty="0" err="1" smtClean="0"/>
              <a:t>Dipple’s</a:t>
            </a:r>
            <a:r>
              <a:rPr lang="en-US" i="0" baseline="0" dirty="0" smtClean="0"/>
              <a:t> dissertation in progress on </a:t>
            </a:r>
            <a:r>
              <a:rPr lang="en-US" i="0" baseline="0" dirty="0" err="1" smtClean="0"/>
              <a:t>stigmergy</a:t>
            </a:r>
            <a:r>
              <a:rPr lang="en-US" i="0" baseline="0" dirty="0" smtClean="0"/>
              <a:t> (a process by which ants build networks) in online networks.</a:t>
            </a:r>
            <a:endParaRPr lang="en-US" i="0" dirty="0" smtClean="0"/>
          </a:p>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23</a:t>
            </a:fld>
            <a:endParaRPr lang="en-US"/>
          </a:p>
        </p:txBody>
      </p:sp>
    </p:spTree>
    <p:extLst>
      <p:ext uri="{BB962C8B-B14F-4D97-AF65-F5344CB8AC3E}">
        <p14:creationId xmlns:p14="http://schemas.microsoft.com/office/powerpoint/2010/main" val="132648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e.g., biologist Bernd Heinrich who used concepts like individual effort, competition, and division of </a:t>
            </a:r>
            <a:r>
              <a:rPr lang="en-US" dirty="0" err="1" smtClean="0"/>
              <a:t>labour</a:t>
            </a:r>
            <a:r>
              <a:rPr lang="en-US" dirty="0" smtClean="0"/>
              <a:t> from Adam Smith’s </a:t>
            </a:r>
            <a:r>
              <a:rPr lang="en-US" i="1" dirty="0" smtClean="0"/>
              <a:t>Wealth of Nations </a:t>
            </a:r>
            <a:r>
              <a:rPr lang="en-US" dirty="0" smtClean="0"/>
              <a:t>and applied them to Bumblebees.</a:t>
            </a: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e.g.,</a:t>
            </a:r>
            <a:r>
              <a:rPr lang="en-US" i="0" baseline="0" dirty="0" smtClean="0"/>
              <a:t> Aiden </a:t>
            </a:r>
            <a:r>
              <a:rPr lang="en-US" i="0" baseline="0" dirty="0" err="1" smtClean="0"/>
              <a:t>Dipple’s</a:t>
            </a:r>
            <a:r>
              <a:rPr lang="en-US" i="0" baseline="0" dirty="0" smtClean="0"/>
              <a:t> dissertation in progress on </a:t>
            </a:r>
            <a:r>
              <a:rPr lang="en-US" i="0" baseline="0" dirty="0" err="1" smtClean="0"/>
              <a:t>stigmergy</a:t>
            </a:r>
            <a:r>
              <a:rPr lang="en-US" i="0" baseline="0" dirty="0" smtClean="0"/>
              <a:t> (a process by which ants build networks) in online networks.</a:t>
            </a:r>
            <a:endParaRPr lang="en-US" i="0" dirty="0" smtClean="0"/>
          </a:p>
          <a:p>
            <a:endParaRPr lang="en-US" dirty="0"/>
          </a:p>
        </p:txBody>
      </p:sp>
      <p:sp>
        <p:nvSpPr>
          <p:cNvPr id="4" name="Slide Number Placeholder 3"/>
          <p:cNvSpPr>
            <a:spLocks noGrp="1"/>
          </p:cNvSpPr>
          <p:nvPr>
            <p:ph type="sldNum" sz="quarter" idx="10"/>
          </p:nvPr>
        </p:nvSpPr>
        <p:spPr/>
        <p:txBody>
          <a:bodyPr/>
          <a:lstStyle/>
          <a:p>
            <a:fld id="{9915DC6E-134F-E74E-B2A9-E8D884B7496E}" type="slidenum">
              <a:rPr lang="en-US" smtClean="0"/>
              <a:t>24</a:t>
            </a:fld>
            <a:endParaRPr lang="en-US"/>
          </a:p>
        </p:txBody>
      </p:sp>
    </p:spTree>
    <p:extLst>
      <p:ext uri="{BB962C8B-B14F-4D97-AF65-F5344CB8AC3E}">
        <p14:creationId xmlns:p14="http://schemas.microsoft.com/office/powerpoint/2010/main" val="1326488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16504_powerpoint bas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597821"/>
            <a:ext cx="7772400" cy="1102519"/>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Tree>
    <p:extLst>
      <p:ext uri="{BB962C8B-B14F-4D97-AF65-F5344CB8AC3E}">
        <p14:creationId xmlns:p14="http://schemas.microsoft.com/office/powerpoint/2010/main" val="2350779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D8CDC6-080F-3340-AA91-050C58363FB6}" type="datetimeFigureOut">
              <a:rPr lang="en-US" smtClean="0"/>
              <a:t>7/25/2017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E7A709-E415-074C-91F1-1699426680D2}" type="slidenum">
              <a:rPr lang="en-US" smtClean="0"/>
              <a:t>‹#›</a:t>
            </a:fld>
            <a:endParaRPr lang="en-US"/>
          </a:p>
        </p:txBody>
      </p:sp>
    </p:spTree>
    <p:extLst>
      <p:ext uri="{BB962C8B-B14F-4D97-AF65-F5344CB8AC3E}">
        <p14:creationId xmlns:p14="http://schemas.microsoft.com/office/powerpoint/2010/main" val="3119001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lumn (dark banner)">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sz="2800" cap="all">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13120"/>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0"/>
          </p:nvPr>
        </p:nvSpPr>
        <p:spPr>
          <a:xfrm>
            <a:off x="4667150" y="1213120"/>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4731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lumn (light banner)">
    <p:spTree>
      <p:nvGrpSpPr>
        <p:cNvPr id="1" name=""/>
        <p:cNvGrpSpPr/>
        <p:nvPr/>
      </p:nvGrpSpPr>
      <p:grpSpPr>
        <a:xfrm>
          <a:off x="0" y="0"/>
          <a:ext cx="0" cy="0"/>
          <a:chOff x="0" y="0"/>
          <a:chExt cx="0" cy="0"/>
        </a:xfrm>
      </p:grpSpPr>
      <p:pic>
        <p:nvPicPr>
          <p:cNvPr id="5" name="Picture 7" descr="16504_powerpoint bases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sz="2800" cap="all">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13120"/>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0"/>
          </p:nvPr>
        </p:nvSpPr>
        <p:spPr>
          <a:xfrm>
            <a:off x="4667150" y="1213120"/>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6406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6350" y="0"/>
            <a:ext cx="9144000" cy="922735"/>
          </a:xfrm>
          <a:prstGeom prst="rect">
            <a:avLst/>
          </a:prstGeom>
          <a:solidFill>
            <a:srgbClr val="0429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extBox 6"/>
          <p:cNvSpPr txBox="1">
            <a:spLocks noChangeArrowheads="1"/>
          </p:cNvSpPr>
          <p:nvPr userDrawn="1"/>
        </p:nvSpPr>
        <p:spPr bwMode="auto">
          <a:xfrm>
            <a:off x="71439" y="4866085"/>
            <a:ext cx="535622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defRPr/>
            </a:pPr>
            <a:r>
              <a:rPr lang="en-GB" sz="1400" dirty="0" smtClean="0">
                <a:solidFill>
                  <a:srgbClr val="A6A6A6"/>
                </a:solidFill>
                <a:cs typeface="+mn-cs"/>
              </a:rPr>
              <a:t>Bryman: </a:t>
            </a:r>
            <a:r>
              <a:rPr lang="en-GB" sz="1400" i="1" dirty="0" smtClean="0">
                <a:solidFill>
                  <a:srgbClr val="A6A6A6"/>
                </a:solidFill>
                <a:cs typeface="+mn-cs"/>
              </a:rPr>
              <a:t>Social Research Methods, 4</a:t>
            </a:r>
            <a:r>
              <a:rPr lang="en-GB" sz="1400" i="1" baseline="30000" dirty="0" smtClean="0">
                <a:solidFill>
                  <a:srgbClr val="A6A6A6"/>
                </a:solidFill>
                <a:cs typeface="+mn-cs"/>
              </a:rPr>
              <a:t>th</a:t>
            </a:r>
            <a:r>
              <a:rPr lang="en-GB" sz="1400" i="1" dirty="0" smtClean="0">
                <a:solidFill>
                  <a:srgbClr val="A6A6A6"/>
                </a:solidFill>
                <a:cs typeface="+mn-cs"/>
              </a:rPr>
              <a:t> edition</a:t>
            </a:r>
          </a:p>
        </p:txBody>
      </p:sp>
      <p:pic>
        <p:nvPicPr>
          <p:cNvPr id="8"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13650" y="4638675"/>
            <a:ext cx="1219200"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457200" y="177637"/>
            <a:ext cx="8229600" cy="740179"/>
          </a:xfrm>
          <a:prstGeom prst="rect">
            <a:avLst/>
          </a:prstGeom>
        </p:spPr>
        <p:txBody>
          <a:bodyPr/>
          <a:lstStyle>
            <a:lvl1pPr>
              <a:defRPr>
                <a:solidFill>
                  <a:schemeClr val="tx2"/>
                </a:solidFill>
              </a:defRPr>
            </a:lvl1pPr>
          </a:lstStyle>
          <a:p>
            <a:r>
              <a:rPr lang="en-US" dirty="0" smtClean="0"/>
              <a:t>Click to edit Master title style</a:t>
            </a:r>
            <a:endParaRPr lang="en-GB" dirty="0"/>
          </a:p>
        </p:txBody>
      </p:sp>
      <p:sp>
        <p:nvSpPr>
          <p:cNvPr id="6" name="Content Placeholder 2"/>
          <p:cNvSpPr>
            <a:spLocks noGrp="1"/>
          </p:cNvSpPr>
          <p:nvPr>
            <p:ph idx="1"/>
          </p:nvPr>
        </p:nvSpPr>
        <p:spPr>
          <a:xfrm>
            <a:off x="685800" y="1200150"/>
            <a:ext cx="7772400" cy="337185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Rectangle 5"/>
          <p:cNvSpPr>
            <a:spLocks noGrp="1" noChangeArrowheads="1"/>
          </p:cNvSpPr>
          <p:nvPr>
            <p:ph type="ftr" sz="quarter" idx="10"/>
          </p:nvPr>
        </p:nvSpPr>
        <p:spPr/>
        <p:txBody>
          <a:bodyPr/>
          <a:lstStyle>
            <a:lvl1pPr>
              <a:defRPr/>
            </a:lvl1pPr>
          </a:lstStyle>
          <a:p>
            <a:pPr>
              <a:defRPr/>
            </a:pPr>
            <a:endParaRPr lang="en-GB"/>
          </a:p>
        </p:txBody>
      </p:sp>
      <p:sp>
        <p:nvSpPr>
          <p:cNvPr id="10" name="Rectangle 6"/>
          <p:cNvSpPr>
            <a:spLocks noGrp="1" noChangeArrowheads="1"/>
          </p:cNvSpPr>
          <p:nvPr>
            <p:ph type="sldNum" sz="quarter" idx="11"/>
          </p:nvPr>
        </p:nvSpPr>
        <p:spPr/>
        <p:txBody>
          <a:bodyPr/>
          <a:lstStyle>
            <a:lvl1pPr>
              <a:defRPr/>
            </a:lvl1pPr>
          </a:lstStyle>
          <a:p>
            <a:pPr>
              <a:defRPr/>
            </a:pPr>
            <a:fld id="{A4273F17-C385-814B-ADF8-B47863D1C610}" type="slidenum">
              <a:rPr lang="en-GB"/>
              <a:pPr>
                <a:defRPr/>
              </a:pPr>
              <a:t>‹#›</a:t>
            </a:fld>
            <a:endParaRPr lang="en-GB"/>
          </a:p>
        </p:txBody>
      </p:sp>
    </p:spTree>
    <p:extLst>
      <p:ext uri="{BB962C8B-B14F-4D97-AF65-F5344CB8AC3E}">
        <p14:creationId xmlns:p14="http://schemas.microsoft.com/office/powerpoint/2010/main" val="3589581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11" name="Rectangle 10"/>
          <p:cNvSpPr/>
          <p:nvPr/>
        </p:nvSpPr>
        <p:spPr>
          <a:xfrm>
            <a:off x="8210551" y="211931"/>
            <a:ext cx="642097" cy="1200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11931"/>
            <a:ext cx="91440" cy="12001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6" y="17145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sz="half" idx="1"/>
          </p:nvPr>
        </p:nvSpPr>
        <p:spPr>
          <a:xfrm>
            <a:off x="498518" y="1489472"/>
            <a:ext cx="3657600" cy="310515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Content Placeholder 3"/>
          <p:cNvSpPr>
            <a:spLocks noGrp="1"/>
          </p:cNvSpPr>
          <p:nvPr>
            <p:ph sz="half" idx="2"/>
          </p:nvPr>
        </p:nvSpPr>
        <p:spPr>
          <a:xfrm>
            <a:off x="4399878" y="1489472"/>
            <a:ext cx="3657600" cy="310515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Date Placeholder 4"/>
          <p:cNvSpPr>
            <a:spLocks noGrp="1"/>
          </p:cNvSpPr>
          <p:nvPr>
            <p:ph type="dt" sz="half" idx="10"/>
          </p:nvPr>
        </p:nvSpPr>
        <p:spPr/>
        <p:txBody>
          <a:bodyPr/>
          <a:lstStyle/>
          <a:p>
            <a:fld id="{56D8CDC6-080F-3340-AA91-050C58363FB6}" type="datetimeFigureOut">
              <a:rPr lang="en-US" smtClean="0"/>
              <a:t>7/25/2017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E7A709-E415-074C-91F1-1699426680D2}" type="slidenum">
              <a:rPr lang="en-US" smtClean="0"/>
              <a:t>‹#›</a:t>
            </a:fld>
            <a:endParaRPr lang="en-US"/>
          </a:p>
        </p:txBody>
      </p:sp>
    </p:spTree>
    <p:extLst>
      <p:ext uri="{BB962C8B-B14F-4D97-AF65-F5344CB8AC3E}">
        <p14:creationId xmlns:p14="http://schemas.microsoft.com/office/powerpoint/2010/main" val="1783146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16504_powerpoint bas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350779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SS banner">
    <p:spTree>
      <p:nvGrpSpPr>
        <p:cNvPr id="1" name=""/>
        <p:cNvGrpSpPr/>
        <p:nvPr/>
      </p:nvGrpSpPr>
      <p:grpSpPr>
        <a:xfrm>
          <a:off x="0" y="0"/>
          <a:ext cx="0" cy="0"/>
          <a:chOff x="0" y="0"/>
          <a:chExt cx="0" cy="0"/>
        </a:xfrm>
      </p:grpSpPr>
      <p:pic>
        <p:nvPicPr>
          <p:cNvPr id="3" name="Picture 7" descr="16504_powerpoint bases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2"/>
          <p:cNvSpPr>
            <a:spLocks noGrp="1"/>
          </p:cNvSpPr>
          <p:nvPr>
            <p:ph idx="1"/>
          </p:nvPr>
        </p:nvSpPr>
        <p:spPr>
          <a:xfrm>
            <a:off x="457200" y="1200151"/>
            <a:ext cx="8229600" cy="3394472"/>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3908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dark banner)">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l">
              <a:lnSpc>
                <a:spcPts val="2600"/>
              </a:lnSpc>
              <a:defRPr sz="2800" cap="all">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575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light banner)">
    <p:spTree>
      <p:nvGrpSpPr>
        <p:cNvPr id="1" name=""/>
        <p:cNvGrpSpPr/>
        <p:nvPr/>
      </p:nvGrpSpPr>
      <p:grpSpPr>
        <a:xfrm>
          <a:off x="0" y="0"/>
          <a:ext cx="0" cy="0"/>
          <a:chOff x="0" y="0"/>
          <a:chExt cx="0" cy="0"/>
        </a:xfrm>
      </p:grpSpPr>
      <p:pic>
        <p:nvPicPr>
          <p:cNvPr id="4" name="Picture 7" descr="16504_powerpoint bases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Autofit/>
          </a:bodyPr>
          <a:lstStyle>
            <a:lvl1pPr algn="l">
              <a:lnSpc>
                <a:spcPts val="2600"/>
              </a:lnSpc>
              <a:defRPr sz="2800" cap="all">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6598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dark banner)">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sz="2800" cap="all">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13118"/>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0"/>
          </p:nvPr>
        </p:nvSpPr>
        <p:spPr>
          <a:xfrm>
            <a:off x="4667150" y="1213118"/>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300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ASS banner">
    <p:spTree>
      <p:nvGrpSpPr>
        <p:cNvPr id="1" name=""/>
        <p:cNvGrpSpPr/>
        <p:nvPr/>
      </p:nvGrpSpPr>
      <p:grpSpPr>
        <a:xfrm>
          <a:off x="0" y="0"/>
          <a:ext cx="0" cy="0"/>
          <a:chOff x="0" y="0"/>
          <a:chExt cx="0" cy="0"/>
        </a:xfrm>
      </p:grpSpPr>
      <p:pic>
        <p:nvPicPr>
          <p:cNvPr id="3" name="Picture 7" descr="16504_powerpoint bases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2"/>
          <p:cNvSpPr>
            <a:spLocks noGrp="1"/>
          </p:cNvSpPr>
          <p:nvPr>
            <p:ph idx="1"/>
          </p:nvPr>
        </p:nvSpPr>
        <p:spPr>
          <a:xfrm>
            <a:off x="457200" y="1200151"/>
            <a:ext cx="8229600" cy="3394472"/>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1623908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light banner)">
    <p:spTree>
      <p:nvGrpSpPr>
        <p:cNvPr id="1" name=""/>
        <p:cNvGrpSpPr/>
        <p:nvPr/>
      </p:nvGrpSpPr>
      <p:grpSpPr>
        <a:xfrm>
          <a:off x="0" y="0"/>
          <a:ext cx="0" cy="0"/>
          <a:chOff x="0" y="0"/>
          <a:chExt cx="0" cy="0"/>
        </a:xfrm>
      </p:grpSpPr>
      <p:pic>
        <p:nvPicPr>
          <p:cNvPr id="5" name="Picture 7" descr="16504_powerpoint bases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sz="2800" cap="all">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13118"/>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0"/>
          </p:nvPr>
        </p:nvSpPr>
        <p:spPr>
          <a:xfrm>
            <a:off x="4667150" y="1213118"/>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7708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dark bann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000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light banner)">
    <p:spTree>
      <p:nvGrpSpPr>
        <p:cNvPr id="1" name=""/>
        <p:cNvGrpSpPr/>
        <p:nvPr/>
      </p:nvGrpSpPr>
      <p:grpSpPr>
        <a:xfrm>
          <a:off x="0" y="0"/>
          <a:ext cx="0" cy="0"/>
          <a:chOff x="0" y="0"/>
          <a:chExt cx="0" cy="0"/>
        </a:xfrm>
      </p:grpSpPr>
      <p:pic>
        <p:nvPicPr>
          <p:cNvPr id="2" name="Picture 7" descr="16504_powerpoint bases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173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wo Column (dark banner)">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sz="2800" cap="all">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13118"/>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0"/>
          </p:nvPr>
        </p:nvSpPr>
        <p:spPr>
          <a:xfrm>
            <a:off x="4667150" y="1213118"/>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4731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wo Column (light banner)">
    <p:spTree>
      <p:nvGrpSpPr>
        <p:cNvPr id="1" name=""/>
        <p:cNvGrpSpPr/>
        <p:nvPr/>
      </p:nvGrpSpPr>
      <p:grpSpPr>
        <a:xfrm>
          <a:off x="0" y="0"/>
          <a:ext cx="0" cy="0"/>
          <a:chOff x="0" y="0"/>
          <a:chExt cx="0" cy="0"/>
        </a:xfrm>
      </p:grpSpPr>
      <p:pic>
        <p:nvPicPr>
          <p:cNvPr id="5" name="Picture 7" descr="16504_powerpoint bases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sz="2800" cap="all">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13118"/>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0"/>
          </p:nvPr>
        </p:nvSpPr>
        <p:spPr>
          <a:xfrm>
            <a:off x="4667150" y="1213118"/>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6406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491" y="1514475"/>
            <a:ext cx="8405475" cy="3084910"/>
          </a:xfrm>
        </p:spPr>
        <p:txBody>
          <a:bodyPr/>
          <a:lstStyle>
            <a:lvl1pPr>
              <a:buClr>
                <a:schemeClr val="tx2"/>
              </a:buClr>
              <a:defRPr>
                <a:solidFill>
                  <a:schemeClr val="tx2"/>
                </a:solidFill>
              </a:defRPr>
            </a:lvl1pPr>
            <a:lvl2pPr>
              <a:buClr>
                <a:schemeClr val="tx2"/>
              </a:buClr>
              <a:defRPr baseline="0">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4" name="Rectangle 2"/>
          <p:cNvSpPr>
            <a:spLocks noGrp="1" noChangeArrowheads="1"/>
          </p:cNvSpPr>
          <p:nvPr>
            <p:ph type="title"/>
          </p:nvPr>
        </p:nvSpPr>
        <p:spPr bwMode="auto">
          <a:xfrm>
            <a:off x="1547446" y="803660"/>
            <a:ext cx="7596554" cy="647700"/>
          </a:xfrm>
          <a:prstGeom prst="rect">
            <a:avLst/>
          </a:prstGeom>
          <a:noFill/>
          <a:ln w="9525">
            <a:noFill/>
            <a:miter lim="800000"/>
            <a:headEnd/>
            <a:tailEnd/>
          </a:ln>
          <a:effectLst/>
        </p:spPr>
        <p:txBody>
          <a:bodyPr lIns="77925" tIns="38963" rIns="77925" bIns="38963" anchor="ctr"/>
          <a:lstStyle>
            <a:lvl1pPr algn="r">
              <a:defRPr sz="3400"/>
            </a:lvl1pPr>
          </a:lstStyle>
          <a:p>
            <a:pPr lvl="0"/>
            <a:r>
              <a:rPr lang="en-US" smtClean="0"/>
              <a:t>Click to edit Master title style</a:t>
            </a:r>
            <a:endParaRPr lang="en-AU" dirty="0" smtClean="0"/>
          </a:p>
        </p:txBody>
      </p:sp>
      <p:sp>
        <p:nvSpPr>
          <p:cNvPr id="12" name="Footer Placeholder 3"/>
          <p:cNvSpPr>
            <a:spLocks noGrp="1"/>
          </p:cNvSpPr>
          <p:nvPr>
            <p:ph type="ftr" sz="quarter" idx="10"/>
          </p:nvPr>
        </p:nvSpPr>
        <p:spPr/>
        <p:txBody>
          <a:bodyPr/>
          <a:lstStyle>
            <a:lvl1pPr>
              <a:defRPr>
                <a:solidFill>
                  <a:schemeClr val="tx2"/>
                </a:solidFill>
              </a:defRPr>
            </a:lvl1pPr>
          </a:lstStyle>
          <a:p>
            <a:endParaRPr lang="en-US"/>
          </a:p>
        </p:txBody>
      </p:sp>
      <p:sp>
        <p:nvSpPr>
          <p:cNvPr id="13" name="Slide Number Placeholder 4"/>
          <p:cNvSpPr>
            <a:spLocks noGrp="1"/>
          </p:cNvSpPr>
          <p:nvPr>
            <p:ph type="sldNum" sz="quarter" idx="11"/>
          </p:nvPr>
        </p:nvSpPr>
        <p:spPr/>
        <p:txBody>
          <a:bodyPr/>
          <a:lstStyle>
            <a:lvl1pPr>
              <a:defRPr>
                <a:solidFill>
                  <a:schemeClr val="tx2"/>
                </a:solidFill>
              </a:defRPr>
            </a:lvl1pPr>
          </a:lstStyle>
          <a:p>
            <a:fld id="{77E7A709-E415-074C-91F1-1699426680D2}" type="slidenum">
              <a:rPr lang="en-US" smtClean="0"/>
              <a:t>‹#›</a:t>
            </a:fld>
            <a:endParaRPr lang="en-US"/>
          </a:p>
        </p:txBody>
      </p:sp>
    </p:spTree>
    <p:extLst>
      <p:ext uri="{BB962C8B-B14F-4D97-AF65-F5344CB8AC3E}">
        <p14:creationId xmlns:p14="http://schemas.microsoft.com/office/powerpoint/2010/main" val="2011037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D8CDC6-080F-3340-AA91-050C58363FB6}" type="datetimeFigureOut">
              <a:rPr lang="en-US" smtClean="0"/>
              <a:t>7/25/2017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E7A709-E415-074C-91F1-1699426680D2}" type="slidenum">
              <a:rPr lang="en-US" smtClean="0"/>
              <a:t>‹#›</a:t>
            </a:fld>
            <a:endParaRPr lang="en-US"/>
          </a:p>
        </p:txBody>
      </p:sp>
    </p:spTree>
    <p:extLst>
      <p:ext uri="{BB962C8B-B14F-4D97-AF65-F5344CB8AC3E}">
        <p14:creationId xmlns:p14="http://schemas.microsoft.com/office/powerpoint/2010/main" val="31190014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6350" y="0"/>
            <a:ext cx="9144000" cy="922735"/>
          </a:xfrm>
          <a:prstGeom prst="rect">
            <a:avLst/>
          </a:prstGeom>
          <a:solidFill>
            <a:srgbClr val="0429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extBox 6"/>
          <p:cNvSpPr txBox="1">
            <a:spLocks noChangeArrowheads="1"/>
          </p:cNvSpPr>
          <p:nvPr userDrawn="1"/>
        </p:nvSpPr>
        <p:spPr bwMode="auto">
          <a:xfrm>
            <a:off x="71439" y="4866085"/>
            <a:ext cx="535622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defRPr/>
            </a:pPr>
            <a:r>
              <a:rPr lang="en-GB" sz="1400" dirty="0" smtClean="0">
                <a:solidFill>
                  <a:srgbClr val="A6A6A6"/>
                </a:solidFill>
                <a:cs typeface="+mn-cs"/>
              </a:rPr>
              <a:t>Bryman: </a:t>
            </a:r>
            <a:r>
              <a:rPr lang="en-GB" sz="1400" i="1" dirty="0" smtClean="0">
                <a:solidFill>
                  <a:srgbClr val="A6A6A6"/>
                </a:solidFill>
                <a:cs typeface="+mn-cs"/>
              </a:rPr>
              <a:t>Social Research Methods, 4</a:t>
            </a:r>
            <a:r>
              <a:rPr lang="en-GB" sz="1400" i="1" baseline="30000" dirty="0" smtClean="0">
                <a:solidFill>
                  <a:srgbClr val="A6A6A6"/>
                </a:solidFill>
                <a:cs typeface="+mn-cs"/>
              </a:rPr>
              <a:t>th</a:t>
            </a:r>
            <a:r>
              <a:rPr lang="en-GB" sz="1400" i="1" dirty="0" smtClean="0">
                <a:solidFill>
                  <a:srgbClr val="A6A6A6"/>
                </a:solidFill>
                <a:cs typeface="+mn-cs"/>
              </a:rPr>
              <a:t> edition</a:t>
            </a:r>
          </a:p>
        </p:txBody>
      </p:sp>
      <p:pic>
        <p:nvPicPr>
          <p:cNvPr id="8"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13650" y="4638675"/>
            <a:ext cx="1219200"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457200" y="177637"/>
            <a:ext cx="8229600" cy="740179"/>
          </a:xfrm>
          <a:prstGeom prst="rect">
            <a:avLst/>
          </a:prstGeom>
        </p:spPr>
        <p:txBody>
          <a:bodyPr/>
          <a:lstStyle>
            <a:lvl1pPr>
              <a:defRPr>
                <a:solidFill>
                  <a:schemeClr val="tx2"/>
                </a:solidFill>
              </a:defRPr>
            </a:lvl1pPr>
          </a:lstStyle>
          <a:p>
            <a:r>
              <a:rPr lang="en-US" dirty="0" smtClean="0"/>
              <a:t>Click to edit Master title style</a:t>
            </a:r>
            <a:endParaRPr lang="en-GB" dirty="0"/>
          </a:p>
        </p:txBody>
      </p:sp>
      <p:sp>
        <p:nvSpPr>
          <p:cNvPr id="6" name="Content Placeholder 2"/>
          <p:cNvSpPr>
            <a:spLocks noGrp="1"/>
          </p:cNvSpPr>
          <p:nvPr>
            <p:ph idx="1"/>
          </p:nvPr>
        </p:nvSpPr>
        <p:spPr>
          <a:xfrm>
            <a:off x="685800" y="1200150"/>
            <a:ext cx="7772400" cy="337185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Rectangle 5"/>
          <p:cNvSpPr>
            <a:spLocks noGrp="1" noChangeArrowheads="1"/>
          </p:cNvSpPr>
          <p:nvPr>
            <p:ph type="ftr" sz="quarter" idx="10"/>
          </p:nvPr>
        </p:nvSpPr>
        <p:spPr/>
        <p:txBody>
          <a:bodyPr/>
          <a:lstStyle>
            <a:lvl1pPr>
              <a:defRPr/>
            </a:lvl1pPr>
          </a:lstStyle>
          <a:p>
            <a:pPr>
              <a:defRPr/>
            </a:pPr>
            <a:endParaRPr lang="en-GB"/>
          </a:p>
        </p:txBody>
      </p:sp>
      <p:sp>
        <p:nvSpPr>
          <p:cNvPr id="10" name="Rectangle 6"/>
          <p:cNvSpPr>
            <a:spLocks noGrp="1" noChangeArrowheads="1"/>
          </p:cNvSpPr>
          <p:nvPr>
            <p:ph type="sldNum" sz="quarter" idx="11"/>
          </p:nvPr>
        </p:nvSpPr>
        <p:spPr/>
        <p:txBody>
          <a:bodyPr/>
          <a:lstStyle>
            <a:lvl1pPr>
              <a:defRPr/>
            </a:lvl1pPr>
          </a:lstStyle>
          <a:p>
            <a:pPr>
              <a:defRPr/>
            </a:pPr>
            <a:fld id="{A4273F17-C385-814B-ADF8-B47863D1C610}" type="slidenum">
              <a:rPr lang="en-GB"/>
              <a:pPr>
                <a:defRPr/>
              </a:pPr>
              <a:t>‹#›</a:t>
            </a:fld>
            <a:endParaRPr lang="en-GB"/>
          </a:p>
        </p:txBody>
      </p:sp>
    </p:spTree>
    <p:extLst>
      <p:ext uri="{BB962C8B-B14F-4D97-AF65-F5344CB8AC3E}">
        <p14:creationId xmlns:p14="http://schemas.microsoft.com/office/powerpoint/2010/main" val="35895813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sz="half" idx="1"/>
          </p:nvPr>
        </p:nvSpPr>
        <p:spPr>
          <a:xfrm>
            <a:off x="498518" y="1489472"/>
            <a:ext cx="3657600" cy="310515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Content Placeholder 3"/>
          <p:cNvSpPr>
            <a:spLocks noGrp="1"/>
          </p:cNvSpPr>
          <p:nvPr>
            <p:ph sz="half" idx="2"/>
          </p:nvPr>
        </p:nvSpPr>
        <p:spPr>
          <a:xfrm>
            <a:off x="4399878" y="1489472"/>
            <a:ext cx="3657600" cy="310515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Date Placeholder 4"/>
          <p:cNvSpPr>
            <a:spLocks noGrp="1"/>
          </p:cNvSpPr>
          <p:nvPr>
            <p:ph type="dt" sz="half" idx="10"/>
          </p:nvPr>
        </p:nvSpPr>
        <p:spPr/>
        <p:txBody>
          <a:bodyPr/>
          <a:lstStyle/>
          <a:p>
            <a:fld id="{56D8CDC6-080F-3340-AA91-050C58363FB6}" type="datetimeFigureOut">
              <a:rPr lang="en-US" smtClean="0"/>
              <a:t>7/25/2017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E7A709-E415-074C-91F1-1699426680D2}" type="slidenum">
              <a:rPr lang="en-US" smtClean="0"/>
              <a:t>‹#›</a:t>
            </a:fld>
            <a:endParaRPr lang="en-US"/>
          </a:p>
        </p:txBody>
      </p:sp>
    </p:spTree>
    <p:extLst>
      <p:ext uri="{BB962C8B-B14F-4D97-AF65-F5344CB8AC3E}">
        <p14:creationId xmlns:p14="http://schemas.microsoft.com/office/powerpoint/2010/main" val="1783146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dark banner)">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l">
              <a:lnSpc>
                <a:spcPts val="2600"/>
              </a:lnSpc>
              <a:defRPr sz="2800" cap="all">
                <a:solidFill>
                  <a:srgbClr val="FFFFFF"/>
                </a:solidFill>
              </a:defRPr>
            </a:lvl1pPr>
          </a:lstStyle>
          <a:p>
            <a:r>
              <a:rPr lang="en-AU" dirty="0"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840575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light banner)">
    <p:spTree>
      <p:nvGrpSpPr>
        <p:cNvPr id="1" name=""/>
        <p:cNvGrpSpPr/>
        <p:nvPr/>
      </p:nvGrpSpPr>
      <p:grpSpPr>
        <a:xfrm>
          <a:off x="0" y="0"/>
          <a:ext cx="0" cy="0"/>
          <a:chOff x="0" y="0"/>
          <a:chExt cx="0" cy="0"/>
        </a:xfrm>
      </p:grpSpPr>
      <p:pic>
        <p:nvPicPr>
          <p:cNvPr id="4" name="Picture 7" descr="16504_powerpoint bases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Autofit/>
          </a:bodyPr>
          <a:lstStyle>
            <a:lvl1pPr algn="l">
              <a:lnSpc>
                <a:spcPts val="2600"/>
              </a:lnSpc>
              <a:defRPr sz="2800" cap="all">
                <a:solidFill>
                  <a:schemeClr val="tx1"/>
                </a:solidFill>
              </a:defRPr>
            </a:lvl1pPr>
          </a:lstStyle>
          <a:p>
            <a:r>
              <a:rPr lang="en-AU" dirty="0"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2006598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dark banner)">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sz="2800" cap="all">
                <a:solidFill>
                  <a:schemeClr val="bg1"/>
                </a:solidFill>
              </a:defRPr>
            </a:lvl1pPr>
          </a:lstStyle>
          <a:p>
            <a:r>
              <a:rPr lang="en-AU" dirty="0" smtClean="0"/>
              <a:t>Click to edit Master title style</a:t>
            </a:r>
            <a:endParaRPr lang="en-US" dirty="0"/>
          </a:p>
        </p:txBody>
      </p:sp>
      <p:sp>
        <p:nvSpPr>
          <p:cNvPr id="3" name="Content Placeholder 2"/>
          <p:cNvSpPr>
            <a:spLocks noGrp="1"/>
          </p:cNvSpPr>
          <p:nvPr>
            <p:ph sz="half" idx="1"/>
          </p:nvPr>
        </p:nvSpPr>
        <p:spPr>
          <a:xfrm>
            <a:off x="457200" y="1213120"/>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8" name="Content Placeholder 2"/>
          <p:cNvSpPr>
            <a:spLocks noGrp="1"/>
          </p:cNvSpPr>
          <p:nvPr>
            <p:ph sz="half" idx="10"/>
          </p:nvPr>
        </p:nvSpPr>
        <p:spPr>
          <a:xfrm>
            <a:off x="4667150" y="1213120"/>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3043003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light banner)">
    <p:spTree>
      <p:nvGrpSpPr>
        <p:cNvPr id="1" name=""/>
        <p:cNvGrpSpPr/>
        <p:nvPr/>
      </p:nvGrpSpPr>
      <p:grpSpPr>
        <a:xfrm>
          <a:off x="0" y="0"/>
          <a:ext cx="0" cy="0"/>
          <a:chOff x="0" y="0"/>
          <a:chExt cx="0" cy="0"/>
        </a:xfrm>
      </p:grpSpPr>
      <p:pic>
        <p:nvPicPr>
          <p:cNvPr id="5" name="Picture 7" descr="16504_powerpoint bases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sz="2800" cap="all">
                <a:solidFill>
                  <a:schemeClr val="bg1"/>
                </a:solidFill>
              </a:defRPr>
            </a:lvl1pPr>
          </a:lstStyle>
          <a:p>
            <a:r>
              <a:rPr lang="en-AU" dirty="0" smtClean="0"/>
              <a:t>Click to edit Master title style</a:t>
            </a:r>
            <a:endParaRPr lang="en-US" dirty="0"/>
          </a:p>
        </p:txBody>
      </p:sp>
      <p:sp>
        <p:nvSpPr>
          <p:cNvPr id="3" name="Content Placeholder 2"/>
          <p:cNvSpPr>
            <a:spLocks noGrp="1"/>
          </p:cNvSpPr>
          <p:nvPr>
            <p:ph sz="half" idx="1"/>
          </p:nvPr>
        </p:nvSpPr>
        <p:spPr>
          <a:xfrm>
            <a:off x="457200" y="1213120"/>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8" name="Content Placeholder 2"/>
          <p:cNvSpPr>
            <a:spLocks noGrp="1"/>
          </p:cNvSpPr>
          <p:nvPr>
            <p:ph sz="half" idx="10"/>
          </p:nvPr>
        </p:nvSpPr>
        <p:spPr>
          <a:xfrm>
            <a:off x="4667150" y="1213120"/>
            <a:ext cx="4038600" cy="2545556"/>
          </a:xfrm>
        </p:spPr>
        <p:txBody>
          <a:bodyPr>
            <a:normAutofit/>
          </a:bodyPr>
          <a:lstStyle>
            <a:lvl1pPr marL="342900" indent="-342900">
              <a:buFont typeface="Lucida Grande"/>
              <a:buChar char="&gt;"/>
              <a:defRPr sz="1800"/>
            </a:lvl1pPr>
            <a:lvl2pPr>
              <a:defRPr sz="1800"/>
            </a:lvl2pPr>
            <a:lvl3pPr marL="1143000" indent="-228600">
              <a:buFont typeface="Lucida Grande"/>
              <a:buChar char="&gt;"/>
              <a:defRPr sz="1800"/>
            </a:lvl3pPr>
            <a:lvl4pPr>
              <a:defRPr sz="1800"/>
            </a:lvl4pPr>
            <a:lvl5pPr marL="2057400" indent="-228600">
              <a:buFont typeface="Lucida Grande"/>
              <a:buChar char="&gt;"/>
              <a:defRPr sz="18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287770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dark bann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000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light banner)">
    <p:spTree>
      <p:nvGrpSpPr>
        <p:cNvPr id="1" name=""/>
        <p:cNvGrpSpPr/>
        <p:nvPr/>
      </p:nvGrpSpPr>
      <p:grpSpPr>
        <a:xfrm>
          <a:off x="0" y="0"/>
          <a:ext cx="0" cy="0"/>
          <a:chOff x="0" y="0"/>
          <a:chExt cx="0" cy="0"/>
        </a:xfrm>
      </p:grpSpPr>
      <p:pic>
        <p:nvPicPr>
          <p:cNvPr id="2" name="Picture 7" descr="16504_powerpoint bases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17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Date Placeholder 3"/>
          <p:cNvSpPr>
            <a:spLocks noGrp="1"/>
          </p:cNvSpPr>
          <p:nvPr>
            <p:ph type="dt" sz="half" idx="10"/>
          </p:nvPr>
        </p:nvSpPr>
        <p:spPr/>
        <p:txBody>
          <a:bodyPr/>
          <a:lstStyle/>
          <a:p>
            <a:fld id="{56D8CDC6-080F-3340-AA91-050C58363FB6}" type="datetimeFigureOut">
              <a:rPr lang="en-US" smtClean="0"/>
              <a:t>7/25/2017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E7A709-E415-074C-91F1-1699426680D2}" type="slidenum">
              <a:rPr lang="en-US" smtClean="0"/>
              <a:t>‹#›</a:t>
            </a:fld>
            <a:endParaRPr lang="en-US"/>
          </a:p>
        </p:txBody>
      </p:sp>
    </p:spTree>
    <p:extLst>
      <p:ext uri="{BB962C8B-B14F-4D97-AF65-F5344CB8AC3E}">
        <p14:creationId xmlns:p14="http://schemas.microsoft.com/office/powerpoint/2010/main" val="1818669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2051" name="Text Placeholder 2"/>
          <p:cNvSpPr>
            <a:spLocks noGrp="1"/>
          </p:cNvSpPr>
          <p:nvPr>
            <p:ph type="body" idx="1"/>
          </p:nvPr>
        </p:nvSpPr>
        <p:spPr bwMode="auto">
          <a:xfrm>
            <a:off x="457200" y="1200152"/>
            <a:ext cx="8229600" cy="339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5"/>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3B488F3B-0A4E-1845-A8E7-02FCCBE7D98C}" type="datetimeFigureOut">
              <a:rPr lang="en-US"/>
              <a:pPr>
                <a:defRPr/>
              </a:pPr>
              <a:t>7/25/2017</a:t>
            </a:fld>
            <a:endParaRPr lang="en-US"/>
          </a:p>
        </p:txBody>
      </p:sp>
      <p:sp>
        <p:nvSpPr>
          <p:cNvPr id="5" name="Footer Placeholder 4"/>
          <p:cNvSpPr>
            <a:spLocks noGrp="1"/>
          </p:cNvSpPr>
          <p:nvPr>
            <p:ph type="ftr" sz="quarter" idx="3"/>
          </p:nvPr>
        </p:nvSpPr>
        <p:spPr>
          <a:xfrm>
            <a:off x="3124200" y="4767265"/>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5"/>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FA08CB29-8647-8042-A3FD-3C019D62EEB2}" type="slidenum">
              <a:rPr lang="en-US"/>
              <a:pPr>
                <a:defRPr/>
              </a:pPr>
              <a:t>‹#›</a:t>
            </a:fld>
            <a:endParaRPr lang="en-US"/>
          </a:p>
        </p:txBody>
      </p:sp>
      <p:pic>
        <p:nvPicPr>
          <p:cNvPr id="2055" name="Picture 6" descr="16504_powerpoint bases3.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701" r:id="rId9"/>
    <p:sldLayoutId id="2147483702" r:id="rId10"/>
    <p:sldLayoutId id="2147483687" r:id="rId11"/>
    <p:sldLayoutId id="2147483688" r:id="rId12"/>
    <p:sldLayoutId id="2147483703" r:id="rId13"/>
    <p:sldLayoutId id="2147483704" r:id="rId14"/>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2051"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3B488F3B-0A4E-1845-A8E7-02FCCBE7D98C}" type="datetimeFigureOut">
              <a:rPr lang="en-US" smtClean="0"/>
              <a:pPr>
                <a:defRPr/>
              </a:pPr>
              <a:t>7/25/2017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FA08CB29-8647-8042-A3FD-3C019D62EEB2}" type="slidenum">
              <a:rPr lang="en-US" smtClean="0"/>
              <a:pPr>
                <a:defRPr/>
              </a:pPr>
              <a:t>‹#›</a:t>
            </a:fld>
            <a:endParaRPr lang="en-US"/>
          </a:p>
        </p:txBody>
      </p:sp>
      <p:pic>
        <p:nvPicPr>
          <p:cNvPr id="2055" name="Picture 6" descr="16504_powerpoint bases3.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3606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www.flinders.edu.au/slc_files/Documents/Brochures/lit_review.pdf" TargetMode="External"/><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www.mendeley.com" TargetMode="External"/><Relationship Id="rId7" Type="http://schemas.openxmlformats.org/officeDocument/2006/relationships/hyperlink" Target="http://www.refworks.com/" TargetMode="External"/><Relationship Id="rId2" Type="http://schemas.openxmlformats.org/officeDocument/2006/relationships/hyperlink" Target="https://www.myendnoteweb.com/EndNoteWeb.html" TargetMode="External"/><Relationship Id="rId1" Type="http://schemas.openxmlformats.org/officeDocument/2006/relationships/slideLayout" Target="../slideLayouts/slideLayout9.xml"/><Relationship Id="rId6" Type="http://schemas.openxmlformats.org/officeDocument/2006/relationships/hyperlink" Target="http://www.citethisforme.com/" TargetMode="External"/><Relationship Id="rId5" Type="http://schemas.openxmlformats.org/officeDocument/2006/relationships/hyperlink" Target="http://www.lib.ncsu.edu/citationbuilder" TargetMode="External"/><Relationship Id="rId4" Type="http://schemas.openxmlformats.org/officeDocument/2006/relationships/hyperlink" Target="http://www.bibme.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www.asis.org/Publications/ARIST/search.php"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hyperlink" Target="http://informationr.net/ir/search.html" TargetMode="External"/><Relationship Id="rId4" Type="http://schemas.openxmlformats.org/officeDocument/2006/relationships/hyperlink" Target="http://www.firstmonday.org/oj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PU2uqFY-l4s"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0.tif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
            </a:r>
            <a:br>
              <a:rPr lang="en-US" sz="3200" dirty="0" smtClean="0"/>
            </a:br>
            <a:r>
              <a:rPr lang="en-US" sz="3200" dirty="0" smtClean="0"/>
              <a:t>Research Methods: Literature Review</a:t>
            </a:r>
            <a:br>
              <a:rPr lang="en-US" sz="3200" dirty="0" smtClean="0"/>
            </a:br>
            <a:r>
              <a:rPr lang="en-US" sz="3200" dirty="0" smtClean="0"/>
              <a:t/>
            </a:r>
            <a:br>
              <a:rPr lang="en-US" sz="3200" dirty="0" smtClean="0"/>
            </a:br>
            <a:r>
              <a:rPr lang="en-US" sz="2800" dirty="0" smtClean="0"/>
              <a:t>Dr. </a:t>
            </a:r>
            <a:r>
              <a:rPr lang="en-US" sz="2800" dirty="0" err="1" smtClean="0"/>
              <a:t>Bhuva</a:t>
            </a:r>
            <a:r>
              <a:rPr lang="en-US" sz="2800" dirty="0" smtClean="0"/>
              <a:t> Narayan</a:t>
            </a:r>
            <a:br>
              <a:rPr lang="en-US" sz="2800" dirty="0" smtClean="0"/>
            </a:br>
            <a:r>
              <a:rPr lang="en-US" sz="2800" dirty="0" smtClean="0"/>
              <a:t>University of Technology Sydney</a:t>
            </a:r>
            <a:br>
              <a:rPr lang="en-US" sz="2800" dirty="0" smtClean="0"/>
            </a:br>
            <a:endParaRPr lang="en-US" sz="2800" dirty="0"/>
          </a:p>
        </p:txBody>
      </p:sp>
    </p:spTree>
    <p:extLst>
      <p:ext uri="{BB962C8B-B14F-4D97-AF65-F5344CB8AC3E}">
        <p14:creationId xmlns:p14="http://schemas.microsoft.com/office/powerpoint/2010/main" val="545140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Guiding questions to find research questions</a:t>
            </a:r>
            <a:endParaRPr lang="en-US" dirty="0"/>
          </a:p>
        </p:txBody>
      </p:sp>
      <p:sp>
        <p:nvSpPr>
          <p:cNvPr id="3" name="Content Placeholder 2"/>
          <p:cNvSpPr>
            <a:spLocks noGrp="1"/>
          </p:cNvSpPr>
          <p:nvPr>
            <p:ph idx="1"/>
          </p:nvPr>
        </p:nvSpPr>
        <p:spPr/>
        <p:txBody>
          <a:bodyPr>
            <a:normAutofit fontScale="85000" lnSpcReduction="10000"/>
          </a:bodyPr>
          <a:lstStyle/>
          <a:p>
            <a:pPr lvl="0" hangingPunct="0">
              <a:buFont typeface="Arial"/>
              <a:buChar char="•"/>
            </a:pPr>
            <a:r>
              <a:rPr lang="en-AU" dirty="0" smtClean="0"/>
              <a:t>Do </a:t>
            </a:r>
            <a:r>
              <a:rPr lang="en-AU" dirty="0"/>
              <a:t>you know in which field of research the research question(s) is/are?</a:t>
            </a:r>
            <a:endParaRPr lang="en-US" dirty="0"/>
          </a:p>
          <a:p>
            <a:pPr lvl="0" hangingPunct="0">
              <a:buFont typeface="Arial"/>
              <a:buChar char="•"/>
            </a:pPr>
            <a:r>
              <a:rPr lang="en-AU" dirty="0"/>
              <a:t>Do you have a firm understanding of the body of knowledge in that field (how well do you know the relevant domain literature)?</a:t>
            </a:r>
            <a:endParaRPr lang="en-US" dirty="0"/>
          </a:p>
          <a:p>
            <a:pPr lvl="0" hangingPunct="0">
              <a:buFont typeface="Arial"/>
              <a:buChar char="•"/>
            </a:pPr>
            <a:r>
              <a:rPr lang="en-AU" dirty="0"/>
              <a:t>What are the important established research questions in the field?</a:t>
            </a:r>
            <a:endParaRPr lang="en-US" dirty="0"/>
          </a:p>
          <a:p>
            <a:pPr lvl="0" hangingPunct="0">
              <a:buFont typeface="Arial"/>
              <a:buChar char="•"/>
            </a:pPr>
            <a:r>
              <a:rPr lang="en-AU" dirty="0"/>
              <a:t>What areas need further exploration?</a:t>
            </a:r>
            <a:endParaRPr lang="en-US" dirty="0"/>
          </a:p>
          <a:p>
            <a:pPr lvl="0" hangingPunct="0">
              <a:buFont typeface="Arial"/>
              <a:buChar char="•"/>
            </a:pPr>
            <a:r>
              <a:rPr lang="en-AU" dirty="0"/>
              <a:t>Could your study fill an important gap? Will it lead to greater understanding?</a:t>
            </a:r>
            <a:endParaRPr lang="en-US" dirty="0"/>
          </a:p>
          <a:p>
            <a:pPr lvl="0" hangingPunct="0">
              <a:buFont typeface="Arial"/>
              <a:buChar char="•"/>
            </a:pPr>
            <a:r>
              <a:rPr lang="en-AU" dirty="0"/>
              <a:t>How much research has already been conducted in this topic area?</a:t>
            </a:r>
            <a:endParaRPr lang="en-US" dirty="0"/>
          </a:p>
          <a:p>
            <a:pPr lvl="0" hangingPunct="0">
              <a:buFont typeface="Arial"/>
              <a:buChar char="•"/>
            </a:pPr>
            <a:r>
              <a:rPr lang="en-AU" dirty="0"/>
              <a:t>Has your proposed study been done before? If so, is there room for improvement?</a:t>
            </a:r>
            <a:endParaRPr lang="en-US" dirty="0"/>
          </a:p>
          <a:p>
            <a:pPr lvl="0" hangingPunct="0">
              <a:buFont typeface="Arial"/>
              <a:buChar char="•"/>
            </a:pPr>
            <a:r>
              <a:rPr lang="en-AU" dirty="0"/>
              <a:t>Is the timing right for the question to be answered? Is it a sustainable and important topic or is it currently hot but at the risk of becoming obsolete (a fad)?</a:t>
            </a:r>
            <a:endParaRPr lang="en-US" dirty="0"/>
          </a:p>
          <a:p>
            <a:pPr lvl="0" hangingPunct="0">
              <a:buFont typeface="Arial"/>
              <a:buChar char="•"/>
            </a:pPr>
            <a:r>
              <a:rPr lang="en-AU" dirty="0"/>
              <a:t>Who would care about obtaining an answer to the question? What is the potential impact of the research you are proposing? What is the benefit of answering your research question? Who will it help, and how will it help them?</a:t>
            </a:r>
            <a:endParaRPr lang="en-US" dirty="0"/>
          </a:p>
          <a:p>
            <a:pPr lvl="0" hangingPunct="0">
              <a:buFont typeface="Arial"/>
              <a:buChar char="•"/>
            </a:pPr>
            <a:r>
              <a:rPr lang="en-AU" dirty="0"/>
              <a:t>Will your proposed study have a significant impact on the field?</a:t>
            </a:r>
            <a:endParaRPr lang="en-US" dirty="0"/>
          </a:p>
          <a:p>
            <a:pPr marL="0" indent="0">
              <a:buNone/>
            </a:pPr>
            <a:endParaRPr lang="en-US" dirty="0"/>
          </a:p>
        </p:txBody>
      </p:sp>
    </p:spTree>
    <p:extLst>
      <p:ext uri="{BB962C8B-B14F-4D97-AF65-F5344CB8AC3E}">
        <p14:creationId xmlns:p14="http://schemas.microsoft.com/office/powerpoint/2010/main" val="306844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solidFill>
                  <a:srgbClr val="663366"/>
                </a:solidFill>
              </a:rPr>
              <a:t>Types of research</a:t>
            </a:r>
            <a:endParaRPr lang="en-US" dirty="0">
              <a:solidFill>
                <a:srgbClr val="663366"/>
              </a:solidFill>
            </a:endParaRPr>
          </a:p>
        </p:txBody>
      </p:sp>
      <p:sp>
        <p:nvSpPr>
          <p:cNvPr id="3" name="Content Placeholder 2"/>
          <p:cNvSpPr>
            <a:spLocks noGrp="1"/>
          </p:cNvSpPr>
          <p:nvPr>
            <p:ph idx="1"/>
          </p:nvPr>
        </p:nvSpPr>
        <p:spPr/>
        <p:txBody>
          <a:bodyPr>
            <a:normAutofit fontScale="92500" lnSpcReduction="20000"/>
          </a:bodyPr>
          <a:lstStyle/>
          <a:p>
            <a:pPr>
              <a:buFont typeface="Arial"/>
              <a:buChar char="•"/>
              <a:defRPr/>
            </a:pPr>
            <a:r>
              <a:rPr lang="en-US" sz="2800" b="1" dirty="0" smtClean="0"/>
              <a:t>Pure research </a:t>
            </a:r>
            <a:r>
              <a:rPr lang="en-US" sz="2800" dirty="0" smtClean="0"/>
              <a:t>(often </a:t>
            </a:r>
            <a:r>
              <a:rPr lang="en-US" sz="2800" dirty="0" smtClean="0">
                <a:solidFill>
                  <a:srgbClr val="F79646"/>
                </a:solidFill>
              </a:rPr>
              <a:t>deductive</a:t>
            </a:r>
            <a:r>
              <a:rPr lang="en-US" sz="2800" dirty="0" smtClean="0"/>
              <a:t>; science)</a:t>
            </a:r>
          </a:p>
          <a:p>
            <a:pPr>
              <a:buFont typeface="Arial"/>
              <a:buChar char="•"/>
              <a:defRPr/>
            </a:pPr>
            <a:r>
              <a:rPr lang="en-US" sz="2800" b="1" dirty="0" smtClean="0"/>
              <a:t>Original/Primary research </a:t>
            </a:r>
            <a:r>
              <a:rPr lang="en-US" sz="2800" dirty="0" smtClean="0"/>
              <a:t>(often </a:t>
            </a:r>
            <a:r>
              <a:rPr lang="en-US" sz="2800" dirty="0" smtClean="0">
                <a:solidFill>
                  <a:srgbClr val="F79646"/>
                </a:solidFill>
              </a:rPr>
              <a:t>inductive</a:t>
            </a:r>
            <a:r>
              <a:rPr lang="en-US" sz="2800" dirty="0" smtClean="0"/>
              <a:t>; social sciences)</a:t>
            </a:r>
          </a:p>
          <a:p>
            <a:pPr>
              <a:buFont typeface="Arial"/>
              <a:buChar char="•"/>
              <a:defRPr/>
            </a:pPr>
            <a:r>
              <a:rPr lang="en-US" sz="2800" b="1" dirty="0" smtClean="0"/>
              <a:t>Secondary research</a:t>
            </a:r>
            <a:r>
              <a:rPr lang="en-US" sz="2800" dirty="0" smtClean="0"/>
              <a:t> (often </a:t>
            </a:r>
            <a:r>
              <a:rPr lang="en-US" sz="2800" dirty="0" err="1" smtClean="0">
                <a:solidFill>
                  <a:schemeClr val="accent6"/>
                </a:solidFill>
              </a:rPr>
              <a:t>abductive</a:t>
            </a:r>
            <a:r>
              <a:rPr lang="en-US" sz="2800" dirty="0" smtClean="0"/>
              <a:t>; making new connections; </a:t>
            </a:r>
            <a:r>
              <a:rPr lang="en-US" sz="2800" dirty="0" err="1" smtClean="0"/>
              <a:t>transdisciplinary</a:t>
            </a:r>
            <a:r>
              <a:rPr lang="en-US" sz="2800" dirty="0" smtClean="0"/>
              <a:t>)</a:t>
            </a:r>
          </a:p>
          <a:p>
            <a:pPr>
              <a:buFont typeface="Arial"/>
              <a:buChar char="•"/>
              <a:defRPr/>
            </a:pPr>
            <a:r>
              <a:rPr lang="en-US" sz="2800" b="1" dirty="0" smtClean="0"/>
              <a:t>Directed research </a:t>
            </a:r>
            <a:r>
              <a:rPr lang="en-US" sz="2800" dirty="0" smtClean="0"/>
              <a:t>(has a specific purpose; solves a specific problem)</a:t>
            </a:r>
          </a:p>
          <a:p>
            <a:pPr>
              <a:buFont typeface="Arial"/>
              <a:buChar char="•"/>
              <a:defRPr/>
            </a:pPr>
            <a:r>
              <a:rPr lang="en-US" sz="2800" b="1" dirty="0" smtClean="0"/>
              <a:t>Non-directed research </a:t>
            </a:r>
            <a:r>
              <a:rPr lang="en-US" sz="2800" dirty="0" smtClean="0"/>
              <a:t>(Blue sky research; finding out things for the sheer fun of it; aids discovery)</a:t>
            </a:r>
            <a:endParaRPr lang="en-US" sz="2800" dirty="0"/>
          </a:p>
        </p:txBody>
      </p:sp>
      <p:sp>
        <p:nvSpPr>
          <p:cNvPr id="4" name="TextBox 3"/>
          <p:cNvSpPr txBox="1"/>
          <p:nvPr/>
        </p:nvSpPr>
        <p:spPr>
          <a:xfrm>
            <a:off x="1597377" y="775822"/>
            <a:ext cx="184666"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154430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63" y="116586"/>
            <a:ext cx="9060037" cy="859567"/>
          </a:xfrm>
        </p:spPr>
        <p:txBody>
          <a:bodyPr>
            <a:normAutofit/>
          </a:bodyPr>
          <a:lstStyle/>
          <a:p>
            <a:r>
              <a:rPr lang="en-US" sz="4000" dirty="0" smtClean="0"/>
              <a:t>Methodological frameworks</a:t>
            </a:r>
            <a:endParaRPr lang="en-US" sz="4000" dirty="0"/>
          </a:p>
        </p:txBody>
      </p:sp>
      <p:sp>
        <p:nvSpPr>
          <p:cNvPr id="3" name="Content Placeholder 2"/>
          <p:cNvSpPr>
            <a:spLocks noGrp="1"/>
          </p:cNvSpPr>
          <p:nvPr>
            <p:ph idx="1"/>
          </p:nvPr>
        </p:nvSpPr>
        <p:spPr>
          <a:xfrm>
            <a:off x="188024" y="1127519"/>
            <a:ext cx="8851916" cy="3906927"/>
          </a:xfrm>
        </p:spPr>
        <p:txBody>
          <a:bodyPr/>
          <a:lstStyle/>
          <a:p>
            <a:r>
              <a:rPr lang="en-US" sz="2000" i="1" dirty="0" err="1"/>
              <a:t>Bricolage</a:t>
            </a:r>
            <a:r>
              <a:rPr lang="en-US" sz="2000" i="1" dirty="0"/>
              <a:t>, </a:t>
            </a:r>
            <a:r>
              <a:rPr lang="en-US" sz="2000" dirty="0"/>
              <a:t>a pluralistic methodological  strategy</a:t>
            </a:r>
          </a:p>
          <a:p>
            <a:r>
              <a:rPr lang="en-US" sz="2000" dirty="0"/>
              <a:t>Interdisciplinary and multidisciplinary</a:t>
            </a:r>
          </a:p>
          <a:p>
            <a:r>
              <a:rPr lang="en-US" sz="2000" dirty="0"/>
              <a:t>Multiple-methods approach</a:t>
            </a:r>
          </a:p>
          <a:p>
            <a:r>
              <a:rPr lang="en-US" sz="2000" dirty="0"/>
              <a:t>Boundary </a:t>
            </a:r>
            <a:r>
              <a:rPr lang="en-US" sz="2000" dirty="0" smtClean="0"/>
              <a:t>work</a:t>
            </a:r>
            <a:endParaRPr lang="en-US" sz="2000" dirty="0"/>
          </a:p>
        </p:txBody>
      </p:sp>
      <p:sp>
        <p:nvSpPr>
          <p:cNvPr id="6" name="Content Placeholder 2"/>
          <p:cNvSpPr txBox="1">
            <a:spLocks/>
          </p:cNvSpPr>
          <p:nvPr/>
        </p:nvSpPr>
        <p:spPr>
          <a:xfrm>
            <a:off x="201851" y="1056132"/>
            <a:ext cx="8838088" cy="3978315"/>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lgn="ctr">
              <a:buNone/>
            </a:pPr>
            <a:endParaRPr lang="en-US" sz="2400" b="1"/>
          </a:p>
        </p:txBody>
      </p:sp>
      <p:pic>
        <p:nvPicPr>
          <p:cNvPr id="5" name="Picture 4" descr="interdisciplina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90" y="2805840"/>
            <a:ext cx="8228205" cy="1521263"/>
          </a:xfrm>
          <a:prstGeom prst="rect">
            <a:avLst/>
          </a:prstGeom>
        </p:spPr>
      </p:pic>
      <p:sp>
        <p:nvSpPr>
          <p:cNvPr id="7" name="TextBox 6"/>
          <p:cNvSpPr txBox="1"/>
          <p:nvPr/>
        </p:nvSpPr>
        <p:spPr>
          <a:xfrm>
            <a:off x="1334538" y="4561627"/>
            <a:ext cx="5470443" cy="276999"/>
          </a:xfrm>
          <a:prstGeom prst="rect">
            <a:avLst/>
          </a:prstGeom>
          <a:noFill/>
        </p:spPr>
        <p:txBody>
          <a:bodyPr wrap="none" rtlCol="0">
            <a:spAutoFit/>
          </a:bodyPr>
          <a:lstStyle/>
          <a:p>
            <a:r>
              <a:rPr lang="en-US" sz="1200"/>
              <a:t>Image © Jensenius http://www.arj.no/wp-content/2012/03/interdisciplinary.png </a:t>
            </a:r>
          </a:p>
        </p:txBody>
      </p:sp>
    </p:spTree>
    <p:extLst>
      <p:ext uri="{BB962C8B-B14F-4D97-AF65-F5344CB8AC3E}">
        <p14:creationId xmlns:p14="http://schemas.microsoft.com/office/powerpoint/2010/main" val="3179515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research questions</a:t>
            </a:r>
            <a:endParaRPr lang="en-US" dirty="0"/>
          </a:p>
        </p:txBody>
      </p:sp>
      <p:sp>
        <p:nvSpPr>
          <p:cNvPr id="3" name="Content Placeholder 2"/>
          <p:cNvSpPr>
            <a:spLocks noGrp="1"/>
          </p:cNvSpPr>
          <p:nvPr>
            <p:ph idx="1"/>
          </p:nvPr>
        </p:nvSpPr>
        <p:spPr/>
        <p:txBody>
          <a:bodyPr/>
          <a:lstStyle/>
          <a:p>
            <a:pPr marL="0" indent="0" hangingPunct="0">
              <a:buNone/>
            </a:pPr>
            <a:r>
              <a:rPr lang="en-AU" dirty="0"/>
              <a:t> </a:t>
            </a:r>
            <a:endParaRPr lang="en-US" dirty="0"/>
          </a:p>
          <a:p>
            <a:pPr lvl="0" hangingPunct="0">
              <a:buFont typeface="Arial"/>
              <a:buChar char="•"/>
            </a:pPr>
            <a:r>
              <a:rPr lang="en-AU" sz="2400" dirty="0"/>
              <a:t>“What”, “who,” and “where” questions tend to focus on issues where we seek to explore and describe a topic where little knowledge exists to date.</a:t>
            </a:r>
            <a:endParaRPr lang="en-US" sz="2400" dirty="0"/>
          </a:p>
          <a:p>
            <a:pPr lvl="0" hangingPunct="0">
              <a:buFont typeface="Arial"/>
              <a:buChar char="•"/>
            </a:pPr>
            <a:r>
              <a:rPr lang="en-AU" sz="2400" dirty="0"/>
              <a:t>“How” and “why” questions are explanatory and seek to provide an answer about the causal mechanisms that are at work regarding a particular phenomenon.</a:t>
            </a:r>
            <a:endParaRPr lang="en-US" sz="2400" dirty="0"/>
          </a:p>
          <a:p>
            <a:pPr>
              <a:buFont typeface="Arial"/>
              <a:buChar char="•"/>
            </a:pPr>
            <a:endParaRPr lang="en-US" dirty="0"/>
          </a:p>
        </p:txBody>
      </p:sp>
    </p:spTree>
    <p:extLst>
      <p:ext uri="{BB962C8B-B14F-4D97-AF65-F5344CB8AC3E}">
        <p14:creationId xmlns:p14="http://schemas.microsoft.com/office/powerpoint/2010/main" val="418661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Structuring your research question</a:t>
            </a:r>
            <a:endParaRPr lang="en-US" dirty="0"/>
          </a:p>
        </p:txBody>
      </p:sp>
      <p:sp>
        <p:nvSpPr>
          <p:cNvPr id="3" name="Content Placeholder 2"/>
          <p:cNvSpPr>
            <a:spLocks noGrp="1"/>
          </p:cNvSpPr>
          <p:nvPr>
            <p:ph idx="1"/>
          </p:nvPr>
        </p:nvSpPr>
        <p:spPr/>
        <p:txBody>
          <a:bodyPr/>
          <a:lstStyle/>
          <a:p>
            <a:pPr hangingPunct="0">
              <a:buFont typeface="Arial"/>
              <a:buChar char="•"/>
            </a:pPr>
            <a:r>
              <a:rPr lang="en-AU" sz="2400" dirty="0"/>
              <a:t>A</a:t>
            </a:r>
            <a:r>
              <a:rPr lang="en-AU" sz="2400" i="1" dirty="0"/>
              <a:t> </a:t>
            </a:r>
            <a:r>
              <a:rPr lang="en-AU" sz="2400" b="1" i="1" dirty="0"/>
              <a:t>managerial question</a:t>
            </a:r>
            <a:r>
              <a:rPr lang="en-AU" sz="2400" b="1" dirty="0"/>
              <a:t> </a:t>
            </a:r>
            <a:r>
              <a:rPr lang="en-AU" sz="2400" dirty="0"/>
              <a:t>states the driving question of the study.</a:t>
            </a:r>
            <a:endParaRPr lang="en-US" sz="2400" dirty="0"/>
          </a:p>
          <a:p>
            <a:pPr hangingPunct="0">
              <a:buFont typeface="Arial"/>
              <a:buChar char="•"/>
            </a:pPr>
            <a:r>
              <a:rPr lang="en-AU" sz="2400" dirty="0"/>
              <a:t>A</a:t>
            </a:r>
            <a:r>
              <a:rPr lang="en-AU" sz="2400" i="1" dirty="0"/>
              <a:t> </a:t>
            </a:r>
            <a:r>
              <a:rPr lang="en-AU" sz="2400" b="1" i="1" dirty="0"/>
              <a:t>research question</a:t>
            </a:r>
            <a:r>
              <a:rPr lang="en-AU" sz="2400" dirty="0"/>
              <a:t> captures the general purpose of the study. It is derived from the managerial question, and translates it into a research problem.</a:t>
            </a:r>
            <a:endParaRPr lang="en-US" sz="2400" dirty="0"/>
          </a:p>
          <a:p>
            <a:pPr hangingPunct="0">
              <a:buFont typeface="Arial"/>
              <a:buChar char="•"/>
            </a:pPr>
            <a:r>
              <a:rPr lang="en-AU" sz="2400" dirty="0"/>
              <a:t>An</a:t>
            </a:r>
            <a:r>
              <a:rPr lang="en-AU" sz="2400" i="1" dirty="0"/>
              <a:t> </a:t>
            </a:r>
            <a:r>
              <a:rPr lang="en-AU" sz="2400" b="1" i="1" dirty="0"/>
              <a:t>investigative question</a:t>
            </a:r>
            <a:r>
              <a:rPr lang="en-AU" sz="2400" b="1" dirty="0"/>
              <a:t> </a:t>
            </a:r>
            <a:r>
              <a:rPr lang="en-AU" sz="2400" dirty="0"/>
              <a:t>then identifies question(s) that must be answered in order to address the research question(s) more precisely.</a:t>
            </a:r>
            <a:endParaRPr lang="en-US" sz="2400" dirty="0"/>
          </a:p>
          <a:p>
            <a:endParaRPr lang="en-US" dirty="0"/>
          </a:p>
        </p:txBody>
      </p:sp>
    </p:spTree>
    <p:extLst>
      <p:ext uri="{BB962C8B-B14F-4D97-AF65-F5344CB8AC3E}">
        <p14:creationId xmlns:p14="http://schemas.microsoft.com/office/powerpoint/2010/main" val="4162121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Justifying a research question</a:t>
            </a:r>
            <a:endParaRPr lang="en-US" dirty="0"/>
          </a:p>
        </p:txBody>
      </p:sp>
      <p:sp>
        <p:nvSpPr>
          <p:cNvPr id="3" name="Content Placeholder 2"/>
          <p:cNvSpPr>
            <a:spLocks noGrp="1"/>
          </p:cNvSpPr>
          <p:nvPr>
            <p:ph idx="1"/>
          </p:nvPr>
        </p:nvSpPr>
        <p:spPr>
          <a:xfrm>
            <a:off x="308900" y="961188"/>
            <a:ext cx="8835100" cy="4027835"/>
          </a:xfrm>
        </p:spPr>
        <p:txBody>
          <a:bodyPr>
            <a:normAutofit fontScale="85000" lnSpcReduction="20000"/>
          </a:bodyPr>
          <a:lstStyle/>
          <a:p>
            <a:pPr marL="0" indent="0">
              <a:buNone/>
            </a:pPr>
            <a:endParaRPr lang="en-US" sz="1900" dirty="0"/>
          </a:p>
          <a:p>
            <a:pPr lvl="0" hangingPunct="0">
              <a:buFont typeface="Arial"/>
              <a:buChar char="•"/>
            </a:pPr>
            <a:r>
              <a:rPr lang="en-AU" sz="2300" b="1" i="1" dirty="0"/>
              <a:t>Feasible</a:t>
            </a:r>
            <a:r>
              <a:rPr lang="en-AU" sz="2300" dirty="0"/>
              <a:t>: Adequate subjects of study are available, technical expertise is available, time and money are available, and the scope is manageable.</a:t>
            </a:r>
            <a:endParaRPr lang="en-US" sz="2300" dirty="0"/>
          </a:p>
          <a:p>
            <a:pPr lvl="0" hangingPunct="0">
              <a:buFont typeface="Arial"/>
              <a:buChar char="•"/>
            </a:pPr>
            <a:r>
              <a:rPr lang="en-AU" sz="2300" b="1" i="1" dirty="0"/>
              <a:t>Interesting to the investigator</a:t>
            </a:r>
            <a:r>
              <a:rPr lang="en-AU" sz="2300" dirty="0"/>
              <a:t>: You are confident that you can maintain an interest in the topic and maintain your own motivation to </a:t>
            </a:r>
            <a:r>
              <a:rPr lang="en-AU" sz="2300" dirty="0" smtClean="0"/>
              <a:t>study. </a:t>
            </a:r>
            <a:r>
              <a:rPr lang="en-AU" sz="2300" dirty="0"/>
              <a:t>If you are not interested in pursuing the answer to the question, no one will be interested in hearing about the results.</a:t>
            </a:r>
            <a:endParaRPr lang="en-US" sz="2300" dirty="0"/>
          </a:p>
          <a:p>
            <a:pPr lvl="0" hangingPunct="0">
              <a:buFont typeface="Arial"/>
              <a:buChar char="•"/>
            </a:pPr>
            <a:r>
              <a:rPr lang="en-AU" sz="2300" b="1" i="1" dirty="0"/>
              <a:t>Novel:</a:t>
            </a:r>
            <a:r>
              <a:rPr lang="en-AU" sz="2300" dirty="0"/>
              <a:t> An answer to the question will confirm or refute previous findings or provide new findings.</a:t>
            </a:r>
            <a:endParaRPr lang="en-US" sz="2300" dirty="0"/>
          </a:p>
          <a:p>
            <a:pPr lvl="0" hangingPunct="0">
              <a:buFont typeface="Arial"/>
              <a:buChar char="•"/>
            </a:pPr>
            <a:r>
              <a:rPr lang="en-AU" sz="2300" b="1" i="1" dirty="0"/>
              <a:t>Ethical</a:t>
            </a:r>
            <a:r>
              <a:rPr lang="en-AU" sz="2300" b="1" dirty="0"/>
              <a:t>:</a:t>
            </a:r>
            <a:r>
              <a:rPr lang="en-AU" sz="2300" dirty="0"/>
              <a:t> Pursuing and answering the question will not violate ethical principles for the conduct of research, and will not put the safety of the investigators or subjects at risk. </a:t>
            </a:r>
            <a:endParaRPr lang="en-AU" sz="2300" dirty="0" smtClean="0"/>
          </a:p>
          <a:p>
            <a:pPr lvl="0" hangingPunct="0">
              <a:buFont typeface="Arial"/>
              <a:buChar char="•"/>
            </a:pPr>
            <a:r>
              <a:rPr lang="en-AU" sz="2300" b="1" i="1" dirty="0" smtClean="0"/>
              <a:t>Relevant</a:t>
            </a:r>
            <a:r>
              <a:rPr lang="en-AU" sz="2300" i="1" dirty="0"/>
              <a:t>: </a:t>
            </a:r>
            <a:r>
              <a:rPr lang="en-AU" sz="2300" dirty="0"/>
              <a:t>both the question and the future answer(s) are important in the sense that they inform </a:t>
            </a:r>
            <a:r>
              <a:rPr lang="en-AU" sz="2300" dirty="0" smtClean="0"/>
              <a:t>knowledge</a:t>
            </a:r>
            <a:r>
              <a:rPr lang="en-AU" sz="2300" dirty="0"/>
              <a:t>, industry practice, and future research directions.</a:t>
            </a:r>
            <a:endParaRPr lang="en-US" sz="2300" dirty="0"/>
          </a:p>
          <a:p>
            <a:pPr>
              <a:buFont typeface="Arial"/>
              <a:buChar char="•"/>
            </a:pPr>
            <a:endParaRPr lang="en-US" sz="1600" dirty="0"/>
          </a:p>
        </p:txBody>
      </p:sp>
    </p:spTree>
    <p:extLst>
      <p:ext uri="{BB962C8B-B14F-4D97-AF65-F5344CB8AC3E}">
        <p14:creationId xmlns:p14="http://schemas.microsoft.com/office/powerpoint/2010/main" val="122959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4"/>
          <p:cNvSpPr>
            <a:spLocks noGrp="1" noChangeArrowheads="1"/>
          </p:cNvSpPr>
          <p:nvPr>
            <p:ph type="ctrTitle"/>
          </p:nvPr>
        </p:nvSpPr>
        <p:spPr>
          <a:xfrm>
            <a:off x="395289" y="627462"/>
            <a:ext cx="7877854" cy="1782365"/>
          </a:xfrm>
        </p:spPr>
        <p:txBody>
          <a:bodyPr>
            <a:normAutofit fontScale="90000"/>
          </a:bodyPr>
          <a:lstStyle/>
          <a:p>
            <a:r>
              <a:rPr lang="en-US" sz="4800" dirty="0" smtClean="0">
                <a:solidFill>
                  <a:schemeClr val="bg1"/>
                </a:solidFill>
                <a:latin typeface="Rockwell" charset="0"/>
              </a:rPr>
              <a:t/>
            </a:r>
            <a:br>
              <a:rPr lang="en-US" sz="4800" dirty="0" smtClean="0">
                <a:solidFill>
                  <a:schemeClr val="bg1"/>
                </a:solidFill>
                <a:latin typeface="Rockwell" charset="0"/>
              </a:rPr>
            </a:br>
            <a:r>
              <a:rPr lang="en-US" sz="4000" dirty="0">
                <a:solidFill>
                  <a:schemeClr val="bg1"/>
                </a:solidFill>
                <a:latin typeface="Rockwell" charset="0"/>
              </a:rPr>
              <a:t/>
            </a:r>
            <a:br>
              <a:rPr lang="en-US" sz="4000" dirty="0">
                <a:solidFill>
                  <a:schemeClr val="bg1"/>
                </a:solidFill>
                <a:latin typeface="Rockwell" charset="0"/>
              </a:rPr>
            </a:br>
            <a:r>
              <a:rPr lang="en-US" sz="3200" dirty="0" smtClean="0">
                <a:solidFill>
                  <a:schemeClr val="bg1"/>
                </a:solidFill>
                <a:latin typeface="Rockwell" charset="0"/>
              </a:rPr>
              <a:t/>
            </a:r>
            <a:br>
              <a:rPr lang="en-US" sz="3200" dirty="0" smtClean="0">
                <a:solidFill>
                  <a:schemeClr val="bg1"/>
                </a:solidFill>
                <a:latin typeface="Rockwell" charset="0"/>
              </a:rPr>
            </a:br>
            <a:r>
              <a:rPr lang="en-US" sz="4800" dirty="0" smtClean="0">
                <a:solidFill>
                  <a:schemeClr val="bg1"/>
                </a:solidFill>
                <a:latin typeface="Rockwell" charset="0"/>
              </a:rPr>
              <a:t/>
            </a:r>
            <a:br>
              <a:rPr lang="en-US" sz="4800" dirty="0" smtClean="0">
                <a:solidFill>
                  <a:schemeClr val="bg1"/>
                </a:solidFill>
                <a:latin typeface="Rockwell" charset="0"/>
              </a:rPr>
            </a:br>
            <a:r>
              <a:rPr lang="en-US" sz="3600" dirty="0">
                <a:solidFill>
                  <a:schemeClr val="bg1"/>
                </a:solidFill>
                <a:latin typeface="Rockwell" charset="0"/>
              </a:rPr>
              <a:t>Literature Reviews</a:t>
            </a:r>
            <a:br>
              <a:rPr lang="en-US" sz="3600" dirty="0">
                <a:solidFill>
                  <a:schemeClr val="bg1"/>
                </a:solidFill>
                <a:latin typeface="Rockwell" charset="0"/>
              </a:rPr>
            </a:br>
            <a:endParaRPr lang="en-GB" sz="2200" dirty="0">
              <a:solidFill>
                <a:schemeClr val="bg1"/>
              </a:solidFill>
              <a:latin typeface="Rockwell" charset="0"/>
            </a:endParaRPr>
          </a:p>
        </p:txBody>
      </p:sp>
      <p:sp>
        <p:nvSpPr>
          <p:cNvPr id="6146" name="Rectangle 5"/>
          <p:cNvSpPr>
            <a:spLocks noGrp="1" noChangeArrowheads="1"/>
          </p:cNvSpPr>
          <p:nvPr>
            <p:ph type="subTitle" idx="1"/>
          </p:nvPr>
        </p:nvSpPr>
        <p:spPr>
          <a:xfrm>
            <a:off x="684218" y="3633306"/>
            <a:ext cx="7920037" cy="1126435"/>
          </a:xfrm>
        </p:spPr>
        <p:txBody>
          <a:bodyPr/>
          <a:lstStyle/>
          <a:p>
            <a:pPr algn="ctr"/>
            <a:endParaRPr lang="en-GB" sz="2800" b="1" dirty="0">
              <a:solidFill>
                <a:schemeClr val="bg1"/>
              </a:solidFill>
              <a:latin typeface="Rockwell" charset="0"/>
            </a:endParaRPr>
          </a:p>
        </p:txBody>
      </p:sp>
      <p:sp>
        <p:nvSpPr>
          <p:cNvPr id="2" name="TextBox 1"/>
          <p:cNvSpPr txBox="1"/>
          <p:nvPr/>
        </p:nvSpPr>
        <p:spPr>
          <a:xfrm>
            <a:off x="4156263" y="325951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62278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Why a literature review?</a:t>
            </a:r>
            <a:endParaRPr lang="en-US" dirty="0">
              <a:solidFill>
                <a:srgbClr val="FFFFFF"/>
              </a:solidFill>
            </a:endParaRPr>
          </a:p>
        </p:txBody>
      </p:sp>
      <p:sp>
        <p:nvSpPr>
          <p:cNvPr id="3" name="Content Placeholder 2"/>
          <p:cNvSpPr>
            <a:spLocks noGrp="1"/>
          </p:cNvSpPr>
          <p:nvPr>
            <p:ph idx="1"/>
          </p:nvPr>
        </p:nvSpPr>
        <p:spPr>
          <a:xfrm>
            <a:off x="457204" y="773043"/>
            <a:ext cx="7985083" cy="3997740"/>
          </a:xfrm>
        </p:spPr>
        <p:txBody>
          <a:bodyPr>
            <a:normAutofit fontScale="85000" lnSpcReduction="20000"/>
          </a:bodyPr>
          <a:lstStyle/>
          <a:p>
            <a:pPr marL="0" indent="0">
              <a:buNone/>
            </a:pPr>
            <a:endParaRPr lang="en-US" dirty="0" smtClean="0"/>
          </a:p>
          <a:p>
            <a:pPr marL="514350" indent="-514350">
              <a:buFont typeface="+mj-lt"/>
              <a:buAutoNum type="arabicPeriod"/>
            </a:pPr>
            <a:r>
              <a:rPr lang="en-US" dirty="0" smtClean="0"/>
              <a:t>Improve your own understanding of the topic</a:t>
            </a:r>
          </a:p>
          <a:p>
            <a:pPr marL="514350" indent="-514350">
              <a:buFont typeface="+mj-lt"/>
              <a:buAutoNum type="arabicPeriod"/>
            </a:pPr>
            <a:r>
              <a:rPr lang="en-US" dirty="0" smtClean="0"/>
              <a:t>Demonstrate your understanding of the topic and your analysis skills (treat the literature as your data and </a:t>
            </a:r>
            <a:r>
              <a:rPr lang="en-US" dirty="0" err="1" smtClean="0"/>
              <a:t>analyse</a:t>
            </a:r>
            <a:r>
              <a:rPr lang="en-US" dirty="0" smtClean="0"/>
              <a:t> it as you would </a:t>
            </a:r>
            <a:r>
              <a:rPr lang="en-US" dirty="0" err="1" smtClean="0"/>
              <a:t>analyse</a:t>
            </a:r>
            <a:r>
              <a:rPr lang="en-US" dirty="0" smtClean="0"/>
              <a:t> your data)</a:t>
            </a:r>
          </a:p>
          <a:p>
            <a:pPr marL="514350" indent="-514350">
              <a:buFont typeface="+mj-lt"/>
              <a:buAutoNum type="arabicPeriod"/>
            </a:pPr>
            <a:r>
              <a:rPr lang="en-US" dirty="0" smtClean="0"/>
              <a:t>Update your reader on the current understanding on your topic</a:t>
            </a:r>
          </a:p>
          <a:p>
            <a:pPr marL="514350" indent="-514350">
              <a:buFont typeface="+mj-lt"/>
              <a:buAutoNum type="arabicPeriod"/>
            </a:pPr>
            <a:r>
              <a:rPr lang="en-US" dirty="0" smtClean="0"/>
              <a:t>Situate your own research and establish its importance</a:t>
            </a:r>
          </a:p>
          <a:p>
            <a:pPr marL="0" indent="0">
              <a:buNone/>
            </a:pPr>
            <a:endParaRPr lang="en-US" dirty="0" smtClean="0"/>
          </a:p>
          <a:p>
            <a:endParaRPr lang="en-US" dirty="0" smtClean="0"/>
          </a:p>
          <a:p>
            <a:pPr marL="0" indent="0">
              <a:buNone/>
            </a:pPr>
            <a:endParaRPr lang="en-US" dirty="0" smtClean="0"/>
          </a:p>
        </p:txBody>
      </p:sp>
    </p:spTree>
    <p:extLst>
      <p:ext uri="{BB962C8B-B14F-4D97-AF65-F5344CB8AC3E}">
        <p14:creationId xmlns:p14="http://schemas.microsoft.com/office/powerpoint/2010/main" val="891238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a:t>
            </a:r>
            <a:r>
              <a:rPr lang="en-AU" smtClean="0"/>
              <a:t>Because...</a:t>
            </a:r>
            <a:endParaRPr lang="en-AU" dirty="0"/>
          </a:p>
        </p:txBody>
      </p:sp>
      <p:pic>
        <p:nvPicPr>
          <p:cNvPr id="4" name="Content Placeholder 3"/>
          <p:cNvPicPr>
            <a:picLocks noGrp="1" noChangeAspect="1"/>
          </p:cNvPicPr>
          <p:nvPr>
            <p:ph idx="1"/>
          </p:nvPr>
        </p:nvPicPr>
        <p:blipFill>
          <a:blip r:embed="rId2"/>
          <a:srcRect t="2798" b="2798"/>
          <a:stretch>
            <a:fillRect/>
          </a:stretch>
        </p:blipFill>
        <p:spPr/>
      </p:pic>
    </p:spTree>
    <p:extLst>
      <p:ext uri="{BB962C8B-B14F-4D97-AF65-F5344CB8AC3E}">
        <p14:creationId xmlns:p14="http://schemas.microsoft.com/office/powerpoint/2010/main" val="257435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bwMode="auto">
          <a:xfrm>
            <a:off x="457200" y="177404"/>
            <a:ext cx="8229600" cy="74056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atin typeface="Arial" charset="0"/>
              </a:rPr>
              <a:t>A literature review can be...</a:t>
            </a:r>
          </a:p>
        </p:txBody>
      </p:sp>
      <p:sp>
        <p:nvSpPr>
          <p:cNvPr id="14338" name="Rectangle 3"/>
          <p:cNvSpPr>
            <a:spLocks noGrp="1" noChangeArrowheads="1"/>
          </p:cNvSpPr>
          <p:nvPr>
            <p:ph idx="1"/>
          </p:nvPr>
        </p:nvSpPr>
        <p:spPr bwMode="auto">
          <a:xfrm>
            <a:off x="685800" y="1314450"/>
            <a:ext cx="7772400" cy="33718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514350" indent="-514350">
              <a:lnSpc>
                <a:spcPct val="90000"/>
              </a:lnSpc>
              <a:buFont typeface="+mj-lt"/>
              <a:buAutoNum type="arabicPeriod"/>
            </a:pPr>
            <a:r>
              <a:rPr lang="en-GB" sz="2600" dirty="0">
                <a:latin typeface="Arial" charset="0"/>
              </a:rPr>
              <a:t>a list of relevant theories;</a:t>
            </a:r>
          </a:p>
          <a:p>
            <a:pPr marL="514350" indent="-514350">
              <a:lnSpc>
                <a:spcPct val="90000"/>
              </a:lnSpc>
              <a:buFont typeface="+mj-lt"/>
              <a:buAutoNum type="arabicPeriod"/>
            </a:pPr>
            <a:r>
              <a:rPr lang="en-GB" sz="2600" dirty="0">
                <a:latin typeface="Arial" charset="0"/>
              </a:rPr>
              <a:t>a search for relevant information;</a:t>
            </a:r>
          </a:p>
          <a:p>
            <a:pPr marL="514350" indent="-514350">
              <a:lnSpc>
                <a:spcPct val="90000"/>
              </a:lnSpc>
              <a:buFont typeface="+mj-lt"/>
              <a:buAutoNum type="arabicPeriod"/>
            </a:pPr>
            <a:r>
              <a:rPr lang="en-GB" sz="2600" dirty="0">
                <a:latin typeface="Arial" charset="0"/>
              </a:rPr>
              <a:t>a survey of writing on the subject;</a:t>
            </a:r>
          </a:p>
          <a:p>
            <a:pPr marL="514350" indent="-514350">
              <a:lnSpc>
                <a:spcPct val="90000"/>
              </a:lnSpc>
              <a:buFont typeface="+mj-lt"/>
              <a:buAutoNum type="arabicPeriod"/>
            </a:pPr>
            <a:r>
              <a:rPr lang="en-GB" sz="2600" dirty="0">
                <a:latin typeface="Arial" charset="0"/>
              </a:rPr>
              <a:t>a way of learning about the subject;</a:t>
            </a:r>
          </a:p>
          <a:p>
            <a:pPr marL="514350" indent="-514350">
              <a:lnSpc>
                <a:spcPct val="90000"/>
              </a:lnSpc>
              <a:buFont typeface="+mj-lt"/>
              <a:buAutoNum type="arabicPeriod"/>
            </a:pPr>
            <a:r>
              <a:rPr lang="en-GB" sz="2600" dirty="0">
                <a:latin typeface="Arial" charset="0"/>
              </a:rPr>
              <a:t>a help in finding dissertation topics and research methods; </a:t>
            </a:r>
            <a:endParaRPr lang="en-GB" sz="2600" dirty="0" smtClean="0">
              <a:latin typeface="Arial" charset="0"/>
            </a:endParaRPr>
          </a:p>
          <a:p>
            <a:pPr marL="514350" indent="-514350">
              <a:lnSpc>
                <a:spcPct val="90000"/>
              </a:lnSpc>
              <a:buFont typeface="+mj-lt"/>
              <a:buAutoNum type="arabicPeriod"/>
            </a:pPr>
            <a:r>
              <a:rPr lang="en-GB" sz="2600" dirty="0" smtClean="0">
                <a:latin typeface="Arial" charset="0"/>
              </a:rPr>
              <a:t>a help in finding research questions;</a:t>
            </a:r>
            <a:endParaRPr lang="en-GB" sz="2600" dirty="0">
              <a:latin typeface="Arial" charset="0"/>
            </a:endParaRPr>
          </a:p>
          <a:p>
            <a:pPr marL="514350" indent="-514350">
              <a:lnSpc>
                <a:spcPct val="90000"/>
              </a:lnSpc>
              <a:buFont typeface="+mj-lt"/>
              <a:buAutoNum type="arabicPeriod"/>
            </a:pPr>
            <a:r>
              <a:rPr lang="en-GB" sz="2600" dirty="0">
                <a:latin typeface="Arial" charset="0"/>
              </a:rPr>
              <a:t>an important component of a dissertation or report.</a:t>
            </a:r>
          </a:p>
          <a:p>
            <a:pPr algn="r">
              <a:lnSpc>
                <a:spcPct val="90000"/>
              </a:lnSpc>
              <a:buFontTx/>
              <a:buNone/>
            </a:pPr>
            <a:r>
              <a:rPr lang="en-GB" sz="1600" dirty="0">
                <a:latin typeface="Arial" charset="0"/>
              </a:rPr>
              <a:t>Adapted from Bruce (1994)</a:t>
            </a:r>
          </a:p>
          <a:p>
            <a:pPr>
              <a:lnSpc>
                <a:spcPct val="90000"/>
              </a:lnSpc>
              <a:buFontTx/>
              <a:buNone/>
            </a:pPr>
            <a:endParaRPr lang="en-GB" sz="1600" dirty="0">
              <a:latin typeface="Arial" charset="0"/>
            </a:endParaRPr>
          </a:p>
        </p:txBody>
      </p:sp>
      <p:sp>
        <p:nvSpPr>
          <p:cNvPr id="7" name="Text Box 4"/>
          <p:cNvSpPr txBox="1">
            <a:spLocks noChangeArrowheads="1"/>
          </p:cNvSpPr>
          <p:nvPr/>
        </p:nvSpPr>
        <p:spPr bwMode="auto">
          <a:xfrm>
            <a:off x="7767638" y="4248151"/>
            <a:ext cx="99695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endParaRPr lang="en-GB" sz="1400" dirty="0" smtClean="0">
              <a:solidFill>
                <a:srgbClr val="042960"/>
              </a:solidFill>
              <a:latin typeface="+mj-lt"/>
              <a:ea typeface="ＭＳ Ｐゴシック" pitchFamily="34" charset="-128"/>
              <a:cs typeface="+mn-cs"/>
            </a:endParaRPr>
          </a:p>
        </p:txBody>
      </p:sp>
    </p:spTree>
    <p:extLst>
      <p:ext uri="{BB962C8B-B14F-4D97-AF65-F5344CB8AC3E}">
        <p14:creationId xmlns:p14="http://schemas.microsoft.com/office/powerpoint/2010/main" val="2606566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8526916" cy="1321015"/>
          </a:xfrm>
        </p:spPr>
        <p:txBody>
          <a:bodyPr/>
          <a:lstStyle/>
          <a:p>
            <a:pPr algn="l"/>
            <a:r>
              <a:rPr lang="en-US" sz="3200" dirty="0" smtClean="0"/>
              <a:t>Process</a:t>
            </a:r>
            <a:br>
              <a:rPr lang="en-US" sz="3200" dirty="0" smtClean="0"/>
            </a:br>
            <a:r>
              <a:rPr lang="en-US" sz="3200" dirty="0" smtClean="0"/>
              <a:t/>
            </a:r>
            <a:br>
              <a:rPr lang="en-US" sz="3200" dirty="0" smtClean="0"/>
            </a:br>
            <a:r>
              <a:rPr lang="en-US" sz="2800" dirty="0" smtClean="0"/>
              <a:t>1. Broad research questions or research area</a:t>
            </a:r>
            <a:br>
              <a:rPr lang="en-US" sz="2800" dirty="0" smtClean="0"/>
            </a:br>
            <a:r>
              <a:rPr lang="en-US" sz="2800" dirty="0" smtClean="0"/>
              <a:t>2. Literature search</a:t>
            </a:r>
            <a:br>
              <a:rPr lang="en-US" sz="2800" dirty="0" smtClean="0"/>
            </a:br>
            <a:r>
              <a:rPr lang="en-US" sz="2800" dirty="0" smtClean="0"/>
              <a:t>3. Annotated bibliography</a:t>
            </a:r>
            <a:br>
              <a:rPr lang="en-US" sz="2800" dirty="0" smtClean="0"/>
            </a:br>
            <a:r>
              <a:rPr lang="en-US" sz="2800" dirty="0" smtClean="0"/>
              <a:t>4. Conceptual framework</a:t>
            </a:r>
            <a:br>
              <a:rPr lang="en-US" sz="2800" dirty="0" smtClean="0"/>
            </a:br>
            <a:r>
              <a:rPr lang="en-US" sz="2800" dirty="0" smtClean="0"/>
              <a:t>5. Literature review</a:t>
            </a:r>
            <a:r>
              <a:rPr lang="en-US" sz="2800" dirty="0"/>
              <a:t/>
            </a:r>
            <a:br>
              <a:rPr lang="en-US" sz="2800" dirty="0"/>
            </a:br>
            <a:r>
              <a:rPr lang="en-US" sz="2800" dirty="0" smtClean="0"/>
              <a:t>6. Specific research question or problem identified</a:t>
            </a:r>
            <a:endParaRPr lang="en-US" sz="2800" dirty="0"/>
          </a:p>
        </p:txBody>
      </p:sp>
    </p:spTree>
    <p:extLst>
      <p:ext uri="{BB962C8B-B14F-4D97-AF65-F5344CB8AC3E}">
        <p14:creationId xmlns:p14="http://schemas.microsoft.com/office/powerpoint/2010/main" val="2640902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FFFF"/>
                </a:solidFill>
              </a:rPr>
              <a:t>What a Literature Review is NOT</a:t>
            </a:r>
            <a:endParaRPr lang="en-US" sz="3600" dirty="0">
              <a:solidFill>
                <a:srgbClr val="FFFFFF"/>
              </a:solidFill>
            </a:endParaRPr>
          </a:p>
        </p:txBody>
      </p:sp>
      <p:sp>
        <p:nvSpPr>
          <p:cNvPr id="3" name="Content Placeholder 2"/>
          <p:cNvSpPr>
            <a:spLocks noGrp="1"/>
          </p:cNvSpPr>
          <p:nvPr>
            <p:ph idx="1"/>
          </p:nvPr>
        </p:nvSpPr>
        <p:spPr>
          <a:xfrm>
            <a:off x="254000" y="1063626"/>
            <a:ext cx="8249483" cy="3674028"/>
          </a:xfrm>
        </p:spPr>
        <p:txBody>
          <a:bodyPr>
            <a:noAutofit/>
          </a:bodyPr>
          <a:lstStyle/>
          <a:p>
            <a:pPr marL="514350" indent="-514350">
              <a:buFont typeface="+mj-lt"/>
              <a:buAutoNum type="arabicPeriod"/>
            </a:pPr>
            <a:r>
              <a:rPr lang="en-US" dirty="0" smtClean="0"/>
              <a:t>An essay/paper: it does not state or prove your main points</a:t>
            </a:r>
          </a:p>
          <a:p>
            <a:pPr marL="514350" indent="-514350">
              <a:buFont typeface="+mj-lt"/>
              <a:buAutoNum type="arabicPeriod"/>
            </a:pPr>
            <a:r>
              <a:rPr lang="en-US" dirty="0" smtClean="0"/>
              <a:t>A review of the literature</a:t>
            </a:r>
          </a:p>
          <a:p>
            <a:pPr marL="514350" indent="-514350">
              <a:buFont typeface="+mj-lt"/>
              <a:buAutoNum type="arabicPeriod"/>
            </a:pPr>
            <a:r>
              <a:rPr lang="en-US" dirty="0" smtClean="0"/>
              <a:t>An annotated bibliography / Series of abstracts</a:t>
            </a:r>
          </a:p>
          <a:p>
            <a:pPr marL="514350" indent="-514350">
              <a:buFont typeface="+mj-lt"/>
              <a:buAutoNum type="arabicPeriod"/>
            </a:pPr>
            <a:r>
              <a:rPr lang="en-US" dirty="0"/>
              <a:t>A</a:t>
            </a:r>
            <a:r>
              <a:rPr lang="en-US" dirty="0" smtClean="0"/>
              <a:t> description or summary of others work</a:t>
            </a:r>
          </a:p>
          <a:p>
            <a:pPr marL="514350" indent="-514350">
              <a:buFont typeface="+mj-lt"/>
              <a:buAutoNum type="arabicPeriod"/>
            </a:pPr>
            <a:r>
              <a:rPr lang="en-US" dirty="0" smtClean="0"/>
              <a:t>A book report of the literature / Summary</a:t>
            </a:r>
          </a:p>
          <a:p>
            <a:endParaRPr lang="en-US" sz="2000" dirty="0" smtClean="0"/>
          </a:p>
        </p:txBody>
      </p:sp>
    </p:spTree>
    <p:extLst>
      <p:ext uri="{BB962C8B-B14F-4D97-AF65-F5344CB8AC3E}">
        <p14:creationId xmlns:p14="http://schemas.microsoft.com/office/powerpoint/2010/main" val="806760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283" y="30256"/>
            <a:ext cx="8303645" cy="1058956"/>
          </a:xfrm>
        </p:spPr>
        <p:txBody>
          <a:bodyPr>
            <a:noAutofit/>
          </a:bodyPr>
          <a:lstStyle/>
          <a:p>
            <a:r>
              <a:rPr lang="en-US" sz="4200" dirty="0" smtClean="0">
                <a:solidFill>
                  <a:srgbClr val="FFFFFF"/>
                </a:solidFill>
              </a:rPr>
              <a:t>What a Literature Review is NOT (2)</a:t>
            </a:r>
            <a:endParaRPr lang="en-US" sz="4200" dirty="0">
              <a:solidFill>
                <a:srgbClr val="FFFFFF"/>
              </a:solidFill>
            </a:endParaRPr>
          </a:p>
        </p:txBody>
      </p:sp>
      <p:sp>
        <p:nvSpPr>
          <p:cNvPr id="3" name="Content Placeholder 2"/>
          <p:cNvSpPr>
            <a:spLocks noGrp="1"/>
          </p:cNvSpPr>
          <p:nvPr>
            <p:ph idx="1"/>
          </p:nvPr>
        </p:nvSpPr>
        <p:spPr>
          <a:xfrm>
            <a:off x="213142" y="1181240"/>
            <a:ext cx="8290341" cy="3556413"/>
          </a:xfrm>
        </p:spPr>
        <p:txBody>
          <a:bodyPr>
            <a:noAutofit/>
          </a:bodyPr>
          <a:lstStyle/>
          <a:p>
            <a:pPr marL="457200" indent="-457200">
              <a:buFont typeface="+mj-lt"/>
              <a:buAutoNum type="arabicPeriod" startAt="6"/>
            </a:pPr>
            <a:r>
              <a:rPr lang="en-US" sz="2400" dirty="0"/>
              <a:t>A narrow focus just on the published literature (include not just published papers, but also unpublished works such as dissertations, grant applications, exploratory research, pilot studies</a:t>
            </a:r>
            <a:r>
              <a:rPr lang="en-US" sz="2400" dirty="0" smtClean="0"/>
              <a:t>)</a:t>
            </a:r>
          </a:p>
          <a:p>
            <a:pPr marL="1257300" lvl="2" indent="-342900">
              <a:buFont typeface="+mj-lt"/>
              <a:buAutoNum type="arabicPeriod"/>
            </a:pPr>
            <a:r>
              <a:rPr lang="en-US" sz="1600" dirty="0" smtClean="0"/>
              <a:t>[learn how to cite interviews, e-mails, tweets, social media etc.]</a:t>
            </a:r>
            <a:endParaRPr lang="en-US" sz="1600" dirty="0"/>
          </a:p>
          <a:p>
            <a:pPr marL="457200" indent="-457200">
              <a:buFont typeface="+mj-lt"/>
              <a:buAutoNum type="arabicPeriod" startAt="6"/>
            </a:pPr>
            <a:r>
              <a:rPr lang="en-US" sz="2400" dirty="0" smtClean="0"/>
              <a:t>Not </a:t>
            </a:r>
            <a:r>
              <a:rPr lang="en-US" sz="2400" dirty="0"/>
              <a:t>a source of authority to be deferred to, but a useful but fallible source of ideas about what’s going on, and </a:t>
            </a:r>
            <a:r>
              <a:rPr lang="en-US" sz="2400" i="1" dirty="0"/>
              <a:t>is</a:t>
            </a:r>
            <a:r>
              <a:rPr lang="en-US" sz="2400" dirty="0"/>
              <a:t> an attempt to see the alternative ways of framing the issues.</a:t>
            </a:r>
          </a:p>
          <a:p>
            <a:endParaRPr lang="en-US" sz="2000" dirty="0" smtClean="0"/>
          </a:p>
        </p:txBody>
      </p:sp>
    </p:spTree>
    <p:extLst>
      <p:ext uri="{BB962C8B-B14F-4D97-AF65-F5344CB8AC3E}">
        <p14:creationId xmlns:p14="http://schemas.microsoft.com/office/powerpoint/2010/main" val="8964650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999" y="177630"/>
            <a:ext cx="8525666" cy="746046"/>
          </a:xfrm>
        </p:spPr>
        <p:txBody>
          <a:bodyPr/>
          <a:lstStyle/>
          <a:p>
            <a:r>
              <a:rPr lang="en-US" dirty="0" smtClean="0">
                <a:solidFill>
                  <a:srgbClr val="FFFFFF"/>
                </a:solidFill>
              </a:rPr>
              <a:t>What a Literature Review IS</a:t>
            </a:r>
            <a:endParaRPr lang="en-US" dirty="0">
              <a:solidFill>
                <a:srgbClr val="FFFFFF"/>
              </a:solidFill>
            </a:endParaRPr>
          </a:p>
        </p:txBody>
      </p:sp>
      <p:sp>
        <p:nvSpPr>
          <p:cNvPr id="3" name="Content Placeholder 2"/>
          <p:cNvSpPr>
            <a:spLocks noGrp="1"/>
          </p:cNvSpPr>
          <p:nvPr>
            <p:ph idx="1"/>
          </p:nvPr>
        </p:nvSpPr>
        <p:spPr>
          <a:xfrm>
            <a:off x="266427" y="1071843"/>
            <a:ext cx="8392454" cy="3813036"/>
          </a:xfrm>
        </p:spPr>
        <p:txBody>
          <a:bodyPr>
            <a:normAutofit/>
          </a:bodyPr>
          <a:lstStyle/>
          <a:p>
            <a:pPr marL="514350" indent="-514350">
              <a:buFont typeface="+mj-lt"/>
              <a:buAutoNum type="arabicPeriod"/>
            </a:pPr>
            <a:r>
              <a:rPr lang="en-US" sz="2800" dirty="0"/>
              <a:t>A snapshot of the major concepts within the major works in your ‘narrow’ </a:t>
            </a:r>
            <a:r>
              <a:rPr lang="en-US" sz="2800" dirty="0" smtClean="0"/>
              <a:t>topic</a:t>
            </a:r>
          </a:p>
          <a:p>
            <a:pPr marL="514350" indent="-514350">
              <a:buFont typeface="+mj-lt"/>
              <a:buAutoNum type="arabicPeriod"/>
            </a:pPr>
            <a:r>
              <a:rPr lang="en-US" sz="2800" dirty="0" smtClean="0"/>
              <a:t>An examination of the relationships between these major concepts</a:t>
            </a:r>
          </a:p>
          <a:p>
            <a:pPr marL="514350" indent="-514350">
              <a:buFont typeface="+mj-lt"/>
              <a:buAutoNum type="arabicPeriod"/>
            </a:pPr>
            <a:r>
              <a:rPr lang="en-US" sz="2800" dirty="0" smtClean="0"/>
              <a:t>A Conceptual framework (Concept: an abstraction of common characteristics from several ideas; a construct)</a:t>
            </a:r>
          </a:p>
          <a:p>
            <a:pPr marL="514350" indent="-514350">
              <a:buFont typeface="+mj-lt"/>
              <a:buAutoNum type="arabicPeriod"/>
            </a:pPr>
            <a:r>
              <a:rPr lang="en-US" sz="2800" dirty="0" smtClean="0"/>
              <a:t>An idea context</a:t>
            </a:r>
          </a:p>
          <a:p>
            <a:endParaRPr lang="en-US" dirty="0" smtClean="0"/>
          </a:p>
        </p:txBody>
      </p:sp>
    </p:spTree>
    <p:extLst>
      <p:ext uri="{BB962C8B-B14F-4D97-AF65-F5344CB8AC3E}">
        <p14:creationId xmlns:p14="http://schemas.microsoft.com/office/powerpoint/2010/main" val="26421014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499" y="30256"/>
            <a:ext cx="8667762" cy="976257"/>
          </a:xfrm>
        </p:spPr>
        <p:txBody>
          <a:bodyPr>
            <a:normAutofit/>
          </a:bodyPr>
          <a:lstStyle/>
          <a:p>
            <a:r>
              <a:rPr lang="en-US" dirty="0" smtClean="0">
                <a:solidFill>
                  <a:srgbClr val="FFFFFF"/>
                </a:solidFill>
              </a:rPr>
              <a:t>What a Literature Review IS (2)</a:t>
            </a:r>
            <a:endParaRPr lang="en-US" dirty="0">
              <a:solidFill>
                <a:srgbClr val="FFFFFF"/>
              </a:solidFill>
            </a:endParaRPr>
          </a:p>
        </p:txBody>
      </p:sp>
      <p:sp>
        <p:nvSpPr>
          <p:cNvPr id="3" name="Content Placeholder 2"/>
          <p:cNvSpPr>
            <a:spLocks noGrp="1"/>
          </p:cNvSpPr>
          <p:nvPr>
            <p:ph idx="1"/>
          </p:nvPr>
        </p:nvSpPr>
        <p:spPr>
          <a:xfrm>
            <a:off x="186499" y="1153583"/>
            <a:ext cx="8481251" cy="3345430"/>
          </a:xfrm>
        </p:spPr>
        <p:txBody>
          <a:bodyPr>
            <a:normAutofit fontScale="25000" lnSpcReduction="20000"/>
          </a:bodyPr>
          <a:lstStyle/>
          <a:p>
            <a:endParaRPr lang="en-US" dirty="0" smtClean="0"/>
          </a:p>
          <a:p>
            <a:pPr marL="512064" indent="-512064">
              <a:lnSpc>
                <a:spcPct val="110000"/>
              </a:lnSpc>
              <a:spcBef>
                <a:spcPts val="720"/>
              </a:spcBef>
              <a:buFont typeface="+mj-lt"/>
              <a:buAutoNum type="arabicPeriod" startAt="5"/>
            </a:pPr>
            <a:r>
              <a:rPr lang="en-US" sz="9600" dirty="0" smtClean="0"/>
              <a:t>An </a:t>
            </a:r>
            <a:r>
              <a:rPr lang="en-US" sz="9600" dirty="0"/>
              <a:t>evaluative comparison</a:t>
            </a:r>
          </a:p>
          <a:p>
            <a:pPr marL="512064" indent="-512064">
              <a:lnSpc>
                <a:spcPct val="110000"/>
              </a:lnSpc>
              <a:spcBef>
                <a:spcPts val="720"/>
              </a:spcBef>
              <a:buFont typeface="+mj-lt"/>
              <a:buAutoNum type="arabicPeriod" startAt="5"/>
            </a:pPr>
            <a:r>
              <a:rPr lang="en-US" sz="9600" dirty="0"/>
              <a:t>A critical review of problems (including ethical problems) there have been with previous research and theory, what contradictions or holes you have found in existing views.</a:t>
            </a:r>
          </a:p>
          <a:p>
            <a:pPr marL="512064" indent="-512064">
              <a:lnSpc>
                <a:spcPct val="110000"/>
              </a:lnSpc>
              <a:spcBef>
                <a:spcPts val="720"/>
              </a:spcBef>
              <a:buFont typeface="+mj-lt"/>
              <a:buAutoNum type="arabicPeriod" startAt="5"/>
            </a:pPr>
            <a:r>
              <a:rPr lang="en-US" sz="9600" dirty="0"/>
              <a:t>An integration of approaches, lines of investigation, and theories that nobody else has connected before (it can be from across disciplines)</a:t>
            </a:r>
          </a:p>
          <a:p>
            <a:pPr marL="512064" indent="-512064">
              <a:lnSpc>
                <a:spcPct val="110000"/>
              </a:lnSpc>
              <a:spcBef>
                <a:spcPts val="720"/>
              </a:spcBef>
              <a:buFont typeface="+mj-lt"/>
              <a:buAutoNum type="arabicPeriod" startAt="5"/>
            </a:pPr>
            <a:r>
              <a:rPr lang="en-US" sz="9600" dirty="0"/>
              <a:t>Establishing the need for your research</a:t>
            </a:r>
            <a:r>
              <a:rPr lang="en-US" sz="9600" i="1" dirty="0"/>
              <a:t> / </a:t>
            </a:r>
            <a:r>
              <a:rPr lang="en-US" sz="9600" dirty="0"/>
              <a:t>Formulating your research question</a:t>
            </a:r>
          </a:p>
          <a:p>
            <a:pPr>
              <a:lnSpc>
                <a:spcPct val="20000"/>
              </a:lnSpc>
            </a:pPr>
            <a:endParaRPr lang="en-US" sz="3400" dirty="0" smtClean="0"/>
          </a:p>
        </p:txBody>
      </p:sp>
    </p:spTree>
    <p:extLst>
      <p:ext uri="{BB962C8B-B14F-4D97-AF65-F5344CB8AC3E}">
        <p14:creationId xmlns:p14="http://schemas.microsoft.com/office/powerpoint/2010/main" val="3956520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333" y="30256"/>
            <a:ext cx="8880903" cy="1058956"/>
          </a:xfrm>
        </p:spPr>
        <p:txBody>
          <a:bodyPr>
            <a:normAutofit/>
          </a:bodyPr>
          <a:lstStyle/>
          <a:p>
            <a:r>
              <a:rPr lang="en-US" dirty="0" smtClean="0">
                <a:solidFill>
                  <a:srgbClr val="FFFFFF"/>
                </a:solidFill>
              </a:rPr>
              <a:t>What a Literature Review IS (3)</a:t>
            </a:r>
            <a:endParaRPr lang="en-US" dirty="0">
              <a:solidFill>
                <a:srgbClr val="FFFFFF"/>
              </a:solidFill>
            </a:endParaRPr>
          </a:p>
        </p:txBody>
      </p:sp>
      <p:sp>
        <p:nvSpPr>
          <p:cNvPr id="3" name="Content Placeholder 2"/>
          <p:cNvSpPr>
            <a:spLocks noGrp="1"/>
          </p:cNvSpPr>
          <p:nvPr>
            <p:ph idx="1"/>
          </p:nvPr>
        </p:nvSpPr>
        <p:spPr>
          <a:xfrm>
            <a:off x="264583" y="941045"/>
            <a:ext cx="8465345" cy="3768538"/>
          </a:xfrm>
        </p:spPr>
        <p:txBody>
          <a:bodyPr>
            <a:normAutofit/>
          </a:bodyPr>
          <a:lstStyle/>
          <a:p>
            <a:endParaRPr lang="en-US" dirty="0" smtClean="0"/>
          </a:p>
          <a:p>
            <a:pPr marL="514350" indent="-514350">
              <a:buFont typeface="+mj-lt"/>
              <a:buAutoNum type="arabicPeriod" startAt="9"/>
            </a:pPr>
            <a:r>
              <a:rPr lang="en-US" sz="2600" dirty="0"/>
              <a:t>A Theoretical Framework (Theory: a model or a map of  concepts joined by a “proposed” relationship; “Theory is a coat closet, you can hang anything in it” </a:t>
            </a:r>
            <a:r>
              <a:rPr lang="en-US" sz="2600" dirty="0" smtClean="0"/>
              <a:t>								–</a:t>
            </a:r>
            <a:r>
              <a:rPr lang="en-US" sz="2600" dirty="0"/>
              <a:t>Jane Margolis, UCLA</a:t>
            </a:r>
            <a:r>
              <a:rPr lang="en-US" sz="2600" dirty="0" smtClean="0"/>
              <a:t>)</a:t>
            </a:r>
          </a:p>
          <a:p>
            <a:pPr marL="514350" indent="-514350">
              <a:buFont typeface="+mj-lt"/>
              <a:buAutoNum type="arabicPeriod" startAt="9"/>
            </a:pPr>
            <a:r>
              <a:rPr lang="en-US" sz="2600" dirty="0" smtClean="0"/>
              <a:t>A theory in itself</a:t>
            </a:r>
          </a:p>
          <a:p>
            <a:pPr marL="514350" indent="-514350">
              <a:buFont typeface="+mj-lt"/>
              <a:buAutoNum type="arabicPeriod" startAt="9"/>
            </a:pPr>
            <a:r>
              <a:rPr lang="en-US" sz="2600" dirty="0" smtClean="0"/>
              <a:t>A theory that informs your research design &amp; connects it to a research paradigm </a:t>
            </a:r>
          </a:p>
        </p:txBody>
      </p:sp>
    </p:spTree>
    <p:extLst>
      <p:ext uri="{BB962C8B-B14F-4D97-AF65-F5344CB8AC3E}">
        <p14:creationId xmlns:p14="http://schemas.microsoft.com/office/powerpoint/2010/main" val="1206924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bwMode="auto">
          <a:xfrm>
            <a:off x="682625" y="107156"/>
            <a:ext cx="7773988" cy="78224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sz="2800" dirty="0" smtClean="0">
                <a:latin typeface="Arial" charset="0"/>
              </a:rPr>
              <a:t>The process of searching the literature </a:t>
            </a:r>
            <a:r>
              <a:rPr lang="en-GB" sz="2800" dirty="0">
                <a:latin typeface="Arial" charset="0"/>
              </a:rPr>
              <a:t>should answer these questions:</a:t>
            </a:r>
          </a:p>
        </p:txBody>
      </p:sp>
      <p:sp>
        <p:nvSpPr>
          <p:cNvPr id="12290" name="Rectangle 3"/>
          <p:cNvSpPr>
            <a:spLocks noGrp="1" noChangeArrowheads="1"/>
          </p:cNvSpPr>
          <p:nvPr>
            <p:ph idx="1"/>
          </p:nvPr>
        </p:nvSpPr>
        <p:spPr bwMode="auto">
          <a:xfrm>
            <a:off x="701675" y="1289447"/>
            <a:ext cx="8229600" cy="33718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charset="0"/>
              <a:buChar char="ü"/>
            </a:pPr>
            <a:r>
              <a:rPr lang="en-GB" sz="2400" dirty="0">
                <a:latin typeface="Arial" charset="0"/>
              </a:rPr>
              <a:t>What is already known about this area?</a:t>
            </a:r>
          </a:p>
          <a:p>
            <a:pPr>
              <a:buFont typeface="Wingdings" charset="0"/>
              <a:buChar char="ü"/>
            </a:pPr>
            <a:r>
              <a:rPr lang="en-GB" sz="2400" dirty="0">
                <a:latin typeface="Arial" charset="0"/>
              </a:rPr>
              <a:t>What concepts and theories are relevant?</a:t>
            </a:r>
          </a:p>
          <a:p>
            <a:pPr>
              <a:buFont typeface="Wingdings" charset="0"/>
              <a:buChar char="ü"/>
            </a:pPr>
            <a:r>
              <a:rPr lang="en-GB" sz="2400" dirty="0">
                <a:latin typeface="Arial" charset="0"/>
              </a:rPr>
              <a:t>What research methods and strategies have been used in this area?</a:t>
            </a:r>
          </a:p>
          <a:p>
            <a:pPr>
              <a:buFont typeface="Wingdings" charset="0"/>
              <a:buChar char="ü"/>
            </a:pPr>
            <a:r>
              <a:rPr lang="en-GB" sz="2400" dirty="0">
                <a:latin typeface="Arial" charset="0"/>
              </a:rPr>
              <a:t>Are there any controversies?</a:t>
            </a:r>
          </a:p>
          <a:p>
            <a:pPr>
              <a:buFont typeface="Wingdings" charset="0"/>
              <a:buChar char="ü"/>
            </a:pPr>
            <a:r>
              <a:rPr lang="en-GB" sz="2400" dirty="0">
                <a:latin typeface="Arial" charset="0"/>
              </a:rPr>
              <a:t>Are there any inconsistencies in findings?</a:t>
            </a:r>
          </a:p>
          <a:p>
            <a:pPr>
              <a:buFont typeface="Wingdings" charset="0"/>
              <a:buChar char="ü"/>
            </a:pPr>
            <a:r>
              <a:rPr lang="en-GB" sz="2400" dirty="0">
                <a:latin typeface="Arial" charset="0"/>
              </a:rPr>
              <a:t>Are there unanswered questions?</a:t>
            </a:r>
          </a:p>
          <a:p>
            <a:pPr algn="r">
              <a:buFontTx/>
              <a:buNone/>
            </a:pPr>
            <a:endParaRPr lang="en-GB" dirty="0">
              <a:latin typeface="Arial" charset="0"/>
            </a:endParaRPr>
          </a:p>
        </p:txBody>
      </p:sp>
      <p:sp>
        <p:nvSpPr>
          <p:cNvPr id="6" name="Rounded Rectangle 5"/>
          <p:cNvSpPr>
            <a:spLocks noChangeArrowheads="1"/>
          </p:cNvSpPr>
          <p:nvPr/>
        </p:nvSpPr>
        <p:spPr bwMode="auto">
          <a:xfrm>
            <a:off x="7677150" y="4248151"/>
            <a:ext cx="996950" cy="230981"/>
          </a:xfrm>
          <a:prstGeom prst="roundRect">
            <a:avLst>
              <a:gd name="adj" fmla="val 16667"/>
            </a:avLst>
          </a:prstGeom>
          <a:solidFill>
            <a:schemeClr val="tx2">
              <a:lumMod val="95000"/>
            </a:schemeClr>
          </a:solidFill>
          <a:ln w="9525" algn="ctr">
            <a:solidFill>
              <a:schemeClr val="tx1"/>
            </a:solidFill>
            <a:round/>
            <a:headEnd/>
            <a:tailEnd/>
          </a:ln>
        </p:spPr>
        <p:txBody>
          <a:bodyPr/>
          <a:lstStyle/>
          <a:p>
            <a:pPr>
              <a:defRPr/>
            </a:pPr>
            <a:endParaRPr lang="en-GB">
              <a:ea typeface="ＭＳ Ｐゴシック" pitchFamily="34" charset="-128"/>
              <a:cs typeface="+mn-cs"/>
            </a:endParaRPr>
          </a:p>
        </p:txBody>
      </p:sp>
    </p:spTree>
    <p:extLst>
      <p:ext uri="{BB962C8B-B14F-4D97-AF65-F5344CB8AC3E}">
        <p14:creationId xmlns:p14="http://schemas.microsoft.com/office/powerpoint/2010/main" val="640545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bwMode="auto">
          <a:xfrm>
            <a:off x="701675" y="73819"/>
            <a:ext cx="7772400" cy="5143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sz="3200" dirty="0">
                <a:latin typeface="Arial" charset="0"/>
              </a:rPr>
              <a:t>So, you write a literature review because.....</a:t>
            </a:r>
          </a:p>
        </p:txBody>
      </p:sp>
      <p:sp>
        <p:nvSpPr>
          <p:cNvPr id="16386" name="Rectangle 3"/>
          <p:cNvSpPr>
            <a:spLocks noGrp="1" noChangeArrowheads="1"/>
          </p:cNvSpPr>
          <p:nvPr>
            <p:ph idx="1"/>
          </p:nvPr>
        </p:nvSpPr>
        <p:spPr bwMode="auto">
          <a:xfrm>
            <a:off x="611188" y="1365053"/>
            <a:ext cx="8062912" cy="357723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buFont typeface="Wingdings" charset="0"/>
              <a:buChar char="§"/>
            </a:pPr>
            <a:r>
              <a:rPr lang="en-GB" sz="2200" dirty="0">
                <a:latin typeface="Arial" charset="0"/>
              </a:rPr>
              <a:t>you need to know what is already known about your research area;</a:t>
            </a:r>
          </a:p>
          <a:p>
            <a:pPr>
              <a:buFont typeface="Wingdings" charset="0"/>
              <a:buChar char="§"/>
            </a:pPr>
            <a:r>
              <a:rPr lang="en-GB" sz="2200" dirty="0">
                <a:latin typeface="Arial" charset="0"/>
              </a:rPr>
              <a:t>you can learn from the mistakes of others;</a:t>
            </a:r>
          </a:p>
          <a:p>
            <a:pPr>
              <a:buFont typeface="Wingdings" charset="0"/>
              <a:buChar char="§"/>
            </a:pPr>
            <a:r>
              <a:rPr lang="en-GB" sz="2200" dirty="0">
                <a:latin typeface="Arial" charset="0"/>
              </a:rPr>
              <a:t>you can learn about different theoretical and methodological approaches to your research area;</a:t>
            </a:r>
          </a:p>
          <a:p>
            <a:pPr>
              <a:buFont typeface="Wingdings" charset="0"/>
              <a:buChar char="§"/>
            </a:pPr>
            <a:r>
              <a:rPr lang="en-GB" sz="2200" dirty="0">
                <a:latin typeface="Arial" charset="0"/>
              </a:rPr>
              <a:t>it may help you to develop an analytic framework;</a:t>
            </a:r>
          </a:p>
          <a:p>
            <a:pPr>
              <a:buFont typeface="Wingdings" charset="0"/>
              <a:buChar char="§"/>
            </a:pPr>
            <a:r>
              <a:rPr lang="en-GB" sz="2200" dirty="0">
                <a:latin typeface="Arial" charset="0"/>
              </a:rPr>
              <a:t>it may lead you to consider including variables in your research of which you might not have thought;</a:t>
            </a:r>
          </a:p>
          <a:p>
            <a:pPr>
              <a:buFont typeface="Wingdings" charset="0"/>
              <a:buChar char="§"/>
            </a:pPr>
            <a:r>
              <a:rPr lang="en-GB" sz="2200" dirty="0">
                <a:latin typeface="Arial" charset="0"/>
              </a:rPr>
              <a:t>it may suggest further research questions;</a:t>
            </a:r>
          </a:p>
          <a:p>
            <a:pPr>
              <a:buFont typeface="Wingdings" charset="0"/>
              <a:buChar char="§"/>
            </a:pPr>
            <a:r>
              <a:rPr lang="en-GB" sz="2200" dirty="0">
                <a:latin typeface="Arial" charset="0"/>
              </a:rPr>
              <a:t>it is required! 						</a:t>
            </a:r>
          </a:p>
        </p:txBody>
      </p:sp>
    </p:spTree>
    <p:extLst>
      <p:ext uri="{BB962C8B-B14F-4D97-AF65-F5344CB8AC3E}">
        <p14:creationId xmlns:p14="http://schemas.microsoft.com/office/powerpoint/2010/main" val="4165965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Krathwol_Framework.jpg"/>
          <p:cNvPicPr>
            <a:picLocks noGrp="1" noChangeAspect="1"/>
          </p:cNvPicPr>
          <p:nvPr>
            <p:ph idx="1"/>
          </p:nvPr>
        </p:nvPicPr>
        <p:blipFill>
          <a:blip r:embed="rId2">
            <a:extLst>
              <a:ext uri="{28A0092B-C50C-407E-A947-70E740481C1C}">
                <a14:useLocalDpi xmlns:a14="http://schemas.microsoft.com/office/drawing/2010/main" val="0"/>
              </a:ext>
            </a:extLst>
          </a:blip>
          <a:srcRect l="-48185" r="-48185"/>
          <a:stretch>
            <a:fillRect/>
          </a:stretch>
        </p:blipFill>
        <p:spPr>
          <a:xfrm>
            <a:off x="-369888" y="363141"/>
            <a:ext cx="9261476" cy="3810000"/>
          </a:xfrm>
        </p:spPr>
      </p:pic>
      <p:sp>
        <p:nvSpPr>
          <p:cNvPr id="6" name="TextBox 5"/>
          <p:cNvSpPr txBox="1"/>
          <p:nvPr/>
        </p:nvSpPr>
        <p:spPr>
          <a:xfrm>
            <a:off x="186499" y="4173141"/>
            <a:ext cx="8854260" cy="1169551"/>
          </a:xfrm>
          <a:prstGeom prst="rect">
            <a:avLst/>
          </a:prstGeom>
          <a:noFill/>
        </p:spPr>
        <p:txBody>
          <a:bodyPr wrap="square" rtlCol="0">
            <a:spAutoFit/>
          </a:bodyPr>
          <a:lstStyle/>
          <a:p>
            <a:r>
              <a:rPr lang="en-US" sz="1400" dirty="0" smtClean="0"/>
              <a:t>Figure from </a:t>
            </a:r>
            <a:r>
              <a:rPr lang="en-US" sz="1400" dirty="0" err="1" smtClean="0"/>
              <a:t>Krathwohl</a:t>
            </a:r>
            <a:r>
              <a:rPr lang="en-US" sz="1400" dirty="0"/>
              <a:t>, David (2009). </a:t>
            </a:r>
            <a:r>
              <a:rPr lang="en-US" sz="1400" i="1" dirty="0"/>
              <a:t>Methods of educational and social science research: the logic of methods</a:t>
            </a:r>
            <a:r>
              <a:rPr lang="en-US" sz="1400" dirty="0"/>
              <a:t>. Long Grove, IL: Waveland </a:t>
            </a:r>
            <a:r>
              <a:rPr lang="en-US" sz="1400" dirty="0" smtClean="0"/>
              <a:t>Press</a:t>
            </a:r>
          </a:p>
          <a:p>
            <a:r>
              <a:rPr lang="en-US" sz="1400" dirty="0" smtClean="0"/>
              <a:t>NOTE: Not all disciplines require a literature review. Look here for a sample list: </a:t>
            </a:r>
            <a:r>
              <a:rPr lang="en-US" sz="1400" dirty="0" smtClean="0">
                <a:hlinkClick r:id="rId3"/>
              </a:rPr>
              <a:t>http://www.flinders.edu.au/slc_files/Documents/Brochures/lit_review.pdf</a:t>
            </a:r>
            <a:endParaRPr lang="en-US" sz="1400" dirty="0" smtClean="0"/>
          </a:p>
          <a:p>
            <a:endParaRPr lang="en-US" sz="1400" dirty="0"/>
          </a:p>
        </p:txBody>
      </p:sp>
    </p:spTree>
    <p:extLst>
      <p:ext uri="{BB962C8B-B14F-4D97-AF65-F5344CB8AC3E}">
        <p14:creationId xmlns:p14="http://schemas.microsoft.com/office/powerpoint/2010/main" val="1212299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Tools for managing your citations</a:t>
            </a:r>
            <a:endParaRPr lang="en-US" sz="3200" dirty="0"/>
          </a:p>
        </p:txBody>
      </p:sp>
      <p:sp>
        <p:nvSpPr>
          <p:cNvPr id="3" name="Content Placeholder 2"/>
          <p:cNvSpPr>
            <a:spLocks noGrp="1"/>
          </p:cNvSpPr>
          <p:nvPr>
            <p:ph idx="1"/>
          </p:nvPr>
        </p:nvSpPr>
        <p:spPr/>
        <p:txBody>
          <a:bodyPr>
            <a:normAutofit fontScale="85000" lnSpcReduction="10000"/>
          </a:bodyPr>
          <a:lstStyle/>
          <a:p>
            <a:r>
              <a:rPr lang="en-US" dirty="0" smtClean="0"/>
              <a:t>Endnote (via UTS library or </a:t>
            </a:r>
            <a:r>
              <a:rPr lang="en-US" dirty="0" smtClean="0">
                <a:hlinkClick r:id="rId2"/>
              </a:rPr>
              <a:t>Endnote Online</a:t>
            </a:r>
            <a:r>
              <a:rPr lang="en-US" dirty="0" smtClean="0"/>
              <a:t>)</a:t>
            </a:r>
          </a:p>
          <a:p>
            <a:r>
              <a:rPr lang="en-US" dirty="0" smtClean="0">
                <a:hlinkClick r:id="rId3"/>
              </a:rPr>
              <a:t>http://www.mendeley.com</a:t>
            </a:r>
            <a:endParaRPr lang="en-US" dirty="0"/>
          </a:p>
          <a:p>
            <a:r>
              <a:rPr lang="en-US" dirty="0" smtClean="0">
                <a:hlinkClick r:id="rId4"/>
              </a:rPr>
              <a:t>http://www.bibme.org</a:t>
            </a:r>
            <a:endParaRPr lang="en-US" dirty="0" smtClean="0"/>
          </a:p>
          <a:p>
            <a:r>
              <a:rPr lang="en-US" u="sng" dirty="0">
                <a:hlinkClick r:id="rId5"/>
              </a:rPr>
              <a:t>http://www.lib.ncsu.edu/</a:t>
            </a:r>
            <a:r>
              <a:rPr lang="en-US" u="sng" dirty="0" smtClean="0">
                <a:hlinkClick r:id="rId5"/>
              </a:rPr>
              <a:t>citationbuilder</a:t>
            </a:r>
            <a:endParaRPr lang="en-US" u="sng" dirty="0" smtClean="0"/>
          </a:p>
          <a:p>
            <a:r>
              <a:rPr lang="en-US" u="sng" dirty="0">
                <a:hlinkClick r:id="rId6"/>
              </a:rPr>
              <a:t>http://www.citethisforme.com</a:t>
            </a:r>
            <a:r>
              <a:rPr lang="en-US" u="sng" dirty="0" smtClean="0">
                <a:hlinkClick r:id="rId6"/>
              </a:rPr>
              <a:t>/</a:t>
            </a:r>
            <a:endParaRPr lang="en-US" u="sng" dirty="0" smtClean="0"/>
          </a:p>
          <a:p>
            <a:r>
              <a:rPr lang="en-US" u="sng" dirty="0">
                <a:hlinkClick r:id="rId7"/>
              </a:rPr>
              <a:t>http://www.refworks.com</a:t>
            </a:r>
            <a:r>
              <a:rPr lang="en-US" u="sng" dirty="0" smtClean="0">
                <a:hlinkClick r:id="rId7"/>
              </a:rPr>
              <a:t>/</a:t>
            </a:r>
            <a:r>
              <a:rPr lang="en-US" u="sng" dirty="0" smtClean="0"/>
              <a:t> </a:t>
            </a:r>
            <a:r>
              <a:rPr lang="en-US" dirty="0" smtClean="0"/>
              <a:t>(You can get a Group Code from UTS library site to use this from home)</a:t>
            </a:r>
            <a:endParaRPr lang="en-US" dirty="0"/>
          </a:p>
          <a:p>
            <a:endParaRPr lang="en-US" u="sng" dirty="0" smtClean="0"/>
          </a:p>
          <a:p>
            <a:endParaRPr lang="en-US" dirty="0" smtClean="0"/>
          </a:p>
          <a:p>
            <a:endParaRPr lang="en-US" dirty="0"/>
          </a:p>
        </p:txBody>
      </p:sp>
    </p:spTree>
    <p:extLst>
      <p:ext uri="{BB962C8B-B14F-4D97-AF65-F5344CB8AC3E}">
        <p14:creationId xmlns:p14="http://schemas.microsoft.com/office/powerpoint/2010/main" val="3617616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323851" y="411957"/>
            <a:ext cx="7774268" cy="64633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AU" sz="3600" dirty="0">
                <a:solidFill>
                  <a:schemeClr val="accent1"/>
                </a:solidFill>
                <a:latin typeface="+mj-lt"/>
              </a:rPr>
              <a:t>The classical dissertation structure</a:t>
            </a:r>
          </a:p>
        </p:txBody>
      </p:sp>
      <p:sp>
        <p:nvSpPr>
          <p:cNvPr id="54275" name="Text Box 3"/>
          <p:cNvSpPr txBox="1">
            <a:spLocks noChangeArrowheads="1"/>
          </p:cNvSpPr>
          <p:nvPr/>
        </p:nvSpPr>
        <p:spPr bwMode="auto">
          <a:xfrm>
            <a:off x="971550" y="1329929"/>
            <a:ext cx="7488238" cy="29238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100000"/>
              </a:spcBef>
            </a:pPr>
            <a:r>
              <a:rPr lang="en-AU" sz="2400" dirty="0">
                <a:solidFill>
                  <a:schemeClr val="tx1">
                    <a:lumMod val="65000"/>
                    <a:lumOff val="35000"/>
                  </a:schemeClr>
                </a:solidFill>
              </a:rPr>
              <a:t>   </a:t>
            </a:r>
            <a:r>
              <a:rPr lang="en-AU" sz="1600" dirty="0">
                <a:solidFill>
                  <a:schemeClr val="tx1">
                    <a:lumMod val="65000"/>
                    <a:lumOff val="35000"/>
                  </a:schemeClr>
                </a:solidFill>
              </a:rPr>
              <a:t>INTRODUCTION  What I want to do</a:t>
            </a:r>
          </a:p>
          <a:p>
            <a:pPr>
              <a:spcBef>
                <a:spcPct val="100000"/>
              </a:spcBef>
            </a:pPr>
            <a:r>
              <a:rPr lang="en-AU" sz="1600" dirty="0">
                <a:solidFill>
                  <a:schemeClr val="tx1">
                    <a:lumMod val="65000"/>
                    <a:lumOff val="35000"/>
                  </a:schemeClr>
                </a:solidFill>
              </a:rPr>
              <a:t>   LITERATURE  What others say about it</a:t>
            </a:r>
          </a:p>
          <a:p>
            <a:pPr>
              <a:spcBef>
                <a:spcPct val="100000"/>
              </a:spcBef>
            </a:pPr>
            <a:r>
              <a:rPr lang="en-AU" sz="1600" dirty="0">
                <a:solidFill>
                  <a:schemeClr val="tx1">
                    <a:lumMod val="65000"/>
                    <a:lumOff val="35000"/>
                  </a:schemeClr>
                </a:solidFill>
              </a:rPr>
              <a:t>   DESIGN  My plan for doing it</a:t>
            </a:r>
          </a:p>
          <a:p>
            <a:pPr>
              <a:spcBef>
                <a:spcPct val="100000"/>
              </a:spcBef>
            </a:pPr>
            <a:r>
              <a:rPr lang="en-AU" sz="1600" dirty="0">
                <a:solidFill>
                  <a:schemeClr val="tx1">
                    <a:lumMod val="65000"/>
                    <a:lumOff val="35000"/>
                  </a:schemeClr>
                </a:solidFill>
              </a:rPr>
              <a:t>   RESULTS  What happened when I did it</a:t>
            </a:r>
          </a:p>
          <a:p>
            <a:pPr>
              <a:spcBef>
                <a:spcPct val="100000"/>
              </a:spcBef>
            </a:pPr>
            <a:r>
              <a:rPr lang="en-AU" sz="1600" dirty="0">
                <a:solidFill>
                  <a:schemeClr val="tx1">
                    <a:lumMod val="65000"/>
                    <a:lumOff val="35000"/>
                  </a:schemeClr>
                </a:solidFill>
              </a:rPr>
              <a:t>   DISCUSSION  What this means</a:t>
            </a:r>
          </a:p>
          <a:p>
            <a:pPr>
              <a:spcBef>
                <a:spcPct val="100000"/>
              </a:spcBef>
            </a:pPr>
            <a:r>
              <a:rPr lang="en-AU" sz="1600" dirty="0">
                <a:solidFill>
                  <a:schemeClr val="tx1">
                    <a:lumMod val="65000"/>
                    <a:lumOff val="35000"/>
                  </a:schemeClr>
                </a:solidFill>
              </a:rPr>
              <a:t>   CONCLUSIONS  What I found out</a:t>
            </a:r>
          </a:p>
        </p:txBody>
      </p:sp>
      <p:sp>
        <p:nvSpPr>
          <p:cNvPr id="54276" name="Line 4"/>
          <p:cNvSpPr>
            <a:spLocks noChangeShapeType="1"/>
          </p:cNvSpPr>
          <p:nvPr/>
        </p:nvSpPr>
        <p:spPr bwMode="auto">
          <a:xfrm>
            <a:off x="1042988" y="1423987"/>
            <a:ext cx="0" cy="2862263"/>
          </a:xfrm>
          <a:prstGeom prst="line">
            <a:avLst/>
          </a:prstGeom>
          <a:noFill/>
          <a:ln w="28575">
            <a:solidFill>
              <a:srgbClr val="FF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54281" name="Group 9"/>
          <p:cNvGrpSpPr>
            <a:grpSpLocks/>
          </p:cNvGrpSpPr>
          <p:nvPr/>
        </p:nvGrpSpPr>
        <p:grpSpPr bwMode="auto">
          <a:xfrm>
            <a:off x="4862135" y="2553912"/>
            <a:ext cx="314325" cy="540544"/>
            <a:chOff x="4331" y="3158"/>
            <a:chExt cx="228" cy="499"/>
          </a:xfrm>
        </p:grpSpPr>
        <p:sp>
          <p:nvSpPr>
            <p:cNvPr id="54277" name="Line 5"/>
            <p:cNvSpPr>
              <a:spLocks noChangeShapeType="1"/>
            </p:cNvSpPr>
            <p:nvPr/>
          </p:nvSpPr>
          <p:spPr bwMode="auto">
            <a:xfrm>
              <a:off x="4558" y="3158"/>
              <a:ext cx="0" cy="499"/>
            </a:xfrm>
            <a:prstGeom prst="line">
              <a:avLst/>
            </a:prstGeom>
            <a:noFill/>
            <a:ln w="28575">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278" name="Line 6"/>
            <p:cNvSpPr>
              <a:spLocks noChangeShapeType="1"/>
            </p:cNvSpPr>
            <p:nvPr/>
          </p:nvSpPr>
          <p:spPr bwMode="auto">
            <a:xfrm flipH="1">
              <a:off x="4331" y="3158"/>
              <a:ext cx="227"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279" name="Line 7"/>
            <p:cNvSpPr>
              <a:spLocks noChangeShapeType="1"/>
            </p:cNvSpPr>
            <p:nvPr/>
          </p:nvSpPr>
          <p:spPr bwMode="auto">
            <a:xfrm flipH="1">
              <a:off x="4332" y="3657"/>
              <a:ext cx="227"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54282" name="Group 10"/>
          <p:cNvGrpSpPr>
            <a:grpSpLocks/>
          </p:cNvGrpSpPr>
          <p:nvPr/>
        </p:nvGrpSpPr>
        <p:grpSpPr bwMode="auto">
          <a:xfrm>
            <a:off x="4862135" y="2059520"/>
            <a:ext cx="623888" cy="1620441"/>
            <a:chOff x="4331" y="3158"/>
            <a:chExt cx="228" cy="499"/>
          </a:xfrm>
        </p:grpSpPr>
        <p:sp>
          <p:nvSpPr>
            <p:cNvPr id="54283" name="Line 11"/>
            <p:cNvSpPr>
              <a:spLocks noChangeShapeType="1"/>
            </p:cNvSpPr>
            <p:nvPr/>
          </p:nvSpPr>
          <p:spPr bwMode="auto">
            <a:xfrm>
              <a:off x="4558" y="3158"/>
              <a:ext cx="0" cy="499"/>
            </a:xfrm>
            <a:prstGeom prst="line">
              <a:avLst/>
            </a:prstGeom>
            <a:noFill/>
            <a:ln w="28575">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284" name="Line 12"/>
            <p:cNvSpPr>
              <a:spLocks noChangeShapeType="1"/>
            </p:cNvSpPr>
            <p:nvPr/>
          </p:nvSpPr>
          <p:spPr bwMode="auto">
            <a:xfrm flipH="1">
              <a:off x="4331" y="3158"/>
              <a:ext cx="227"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285" name="Line 13"/>
            <p:cNvSpPr>
              <a:spLocks noChangeShapeType="1"/>
            </p:cNvSpPr>
            <p:nvPr/>
          </p:nvSpPr>
          <p:spPr bwMode="auto">
            <a:xfrm flipH="1">
              <a:off x="4332" y="3657"/>
              <a:ext cx="227"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54286" name="Group 14"/>
          <p:cNvGrpSpPr>
            <a:grpSpLocks/>
          </p:cNvGrpSpPr>
          <p:nvPr/>
        </p:nvGrpSpPr>
        <p:grpSpPr bwMode="auto">
          <a:xfrm>
            <a:off x="4587920" y="1573027"/>
            <a:ext cx="977853" cy="2580653"/>
            <a:chOff x="4331" y="3158"/>
            <a:chExt cx="228" cy="499"/>
          </a:xfrm>
        </p:grpSpPr>
        <p:sp>
          <p:nvSpPr>
            <p:cNvPr id="54287" name="Line 15"/>
            <p:cNvSpPr>
              <a:spLocks noChangeShapeType="1"/>
            </p:cNvSpPr>
            <p:nvPr/>
          </p:nvSpPr>
          <p:spPr bwMode="auto">
            <a:xfrm>
              <a:off x="4558" y="3158"/>
              <a:ext cx="0" cy="499"/>
            </a:xfrm>
            <a:prstGeom prst="line">
              <a:avLst/>
            </a:prstGeom>
            <a:noFill/>
            <a:ln w="28575">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288" name="Line 16"/>
            <p:cNvSpPr>
              <a:spLocks noChangeShapeType="1"/>
            </p:cNvSpPr>
            <p:nvPr/>
          </p:nvSpPr>
          <p:spPr bwMode="auto">
            <a:xfrm flipH="1">
              <a:off x="4331" y="3158"/>
              <a:ext cx="227"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289" name="Line 17"/>
            <p:cNvSpPr>
              <a:spLocks noChangeShapeType="1"/>
            </p:cNvSpPr>
            <p:nvPr/>
          </p:nvSpPr>
          <p:spPr bwMode="auto">
            <a:xfrm flipH="1">
              <a:off x="4332" y="3657"/>
              <a:ext cx="227"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Tree>
    <p:extLst>
      <p:ext uri="{BB962C8B-B14F-4D97-AF65-F5344CB8AC3E}">
        <p14:creationId xmlns:p14="http://schemas.microsoft.com/office/powerpoint/2010/main" val="3947395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8650" y="1304467"/>
            <a:ext cx="6647062" cy="1938992"/>
          </a:xfrm>
          <a:prstGeom prst="rect">
            <a:avLst/>
          </a:prstGeom>
          <a:noFill/>
        </p:spPr>
        <p:txBody>
          <a:bodyPr wrap="square" rtlCol="0">
            <a:spAutoFit/>
          </a:bodyPr>
          <a:lstStyle/>
          <a:p>
            <a:pPr algn="ctr"/>
            <a:endParaRPr lang="en-US" sz="4000" b="1" dirty="0" smtClean="0"/>
          </a:p>
          <a:p>
            <a:pPr algn="ctr"/>
            <a:r>
              <a:rPr lang="en-US" sz="4000" b="1" dirty="0" smtClean="0"/>
              <a:t>Do you already have a Research Question?</a:t>
            </a:r>
            <a:endParaRPr lang="en-US" sz="4000" b="1" dirty="0"/>
          </a:p>
        </p:txBody>
      </p:sp>
    </p:spTree>
    <p:extLst>
      <p:ext uri="{BB962C8B-B14F-4D97-AF65-F5344CB8AC3E}">
        <p14:creationId xmlns:p14="http://schemas.microsoft.com/office/powerpoint/2010/main" val="320922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067917" y="411959"/>
            <a:ext cx="7258919" cy="64633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AU" sz="3600" dirty="0">
                <a:solidFill>
                  <a:srgbClr val="000000"/>
                </a:solidFill>
                <a:latin typeface="Arial"/>
                <a:cs typeface="Arial"/>
              </a:rPr>
              <a:t>Literature </a:t>
            </a:r>
            <a:r>
              <a:rPr lang="en-AU" sz="3600" dirty="0">
                <a:solidFill>
                  <a:srgbClr val="000000"/>
                </a:solidFill>
                <a:latin typeface="Arial"/>
                <a:cs typeface="Arial"/>
                <a:sym typeface="Wingdings" charset="0"/>
              </a:rPr>
              <a:t>to </a:t>
            </a:r>
            <a:r>
              <a:rPr lang="en-AU" sz="3600" dirty="0" smtClean="0">
                <a:solidFill>
                  <a:srgbClr val="000000"/>
                </a:solidFill>
                <a:latin typeface="Arial"/>
                <a:cs typeface="Arial"/>
                <a:sym typeface="Wingdings" charset="0"/>
              </a:rPr>
              <a:t>Research Design</a:t>
            </a:r>
            <a:endParaRPr lang="en-AU" sz="3600" dirty="0">
              <a:solidFill>
                <a:srgbClr val="000000"/>
              </a:solidFill>
              <a:latin typeface="Arial"/>
              <a:cs typeface="Arial"/>
            </a:endParaRPr>
          </a:p>
        </p:txBody>
      </p:sp>
      <p:sp>
        <p:nvSpPr>
          <p:cNvPr id="88067" name="Text Box 3"/>
          <p:cNvSpPr txBox="1">
            <a:spLocks noChangeArrowheads="1"/>
          </p:cNvSpPr>
          <p:nvPr/>
        </p:nvSpPr>
        <p:spPr bwMode="auto">
          <a:xfrm>
            <a:off x="323855" y="1073944"/>
            <a:ext cx="8640763" cy="37856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AU" sz="2400" dirty="0" smtClean="0">
                <a:solidFill>
                  <a:schemeClr val="tx1">
                    <a:lumMod val="65000"/>
                    <a:lumOff val="35000"/>
                  </a:schemeClr>
                </a:solidFill>
              </a:rPr>
              <a:t>Logical</a:t>
            </a:r>
            <a:r>
              <a:rPr lang="en-AU" sz="2400" dirty="0">
                <a:solidFill>
                  <a:schemeClr val="tx1">
                    <a:lumMod val="65000"/>
                    <a:lumOff val="35000"/>
                  </a:schemeClr>
                </a:solidFill>
              </a:rPr>
              <a:t>, consistent growth of ideas across the </a:t>
            </a:r>
            <a:r>
              <a:rPr lang="en-AU" sz="2400" dirty="0" smtClean="0">
                <a:solidFill>
                  <a:schemeClr val="tx1">
                    <a:lumMod val="65000"/>
                    <a:lumOff val="35000"/>
                  </a:schemeClr>
                </a:solidFill>
              </a:rPr>
              <a:t>research paper</a:t>
            </a:r>
            <a:endParaRPr lang="en-AU" sz="2400" dirty="0">
              <a:solidFill>
                <a:schemeClr val="tx1">
                  <a:lumMod val="65000"/>
                  <a:lumOff val="35000"/>
                </a:schemeClr>
              </a:solidFill>
            </a:endParaRPr>
          </a:p>
          <a:p>
            <a:pPr>
              <a:spcBef>
                <a:spcPct val="50000"/>
              </a:spcBef>
            </a:pPr>
            <a:r>
              <a:rPr lang="en-AU" sz="2400" dirty="0">
                <a:solidFill>
                  <a:schemeClr val="tx1">
                    <a:lumMod val="65000"/>
                    <a:lumOff val="35000"/>
                  </a:schemeClr>
                </a:solidFill>
              </a:rPr>
              <a:t>		Introduction		</a:t>
            </a:r>
            <a:r>
              <a:rPr lang="en-AU" sz="2400" dirty="0" smtClean="0">
                <a:solidFill>
                  <a:schemeClr val="tx1">
                    <a:lumMod val="65000"/>
                    <a:lumOff val="35000"/>
                  </a:schemeClr>
                </a:solidFill>
              </a:rPr>
              <a:t>				Purposes</a:t>
            </a:r>
            <a:endParaRPr lang="en-AU" sz="2400" dirty="0">
              <a:solidFill>
                <a:schemeClr val="tx1">
                  <a:lumMod val="65000"/>
                  <a:lumOff val="35000"/>
                </a:schemeClr>
              </a:solidFill>
            </a:endParaRPr>
          </a:p>
          <a:p>
            <a:pPr>
              <a:spcBef>
                <a:spcPct val="50000"/>
              </a:spcBef>
            </a:pPr>
            <a:r>
              <a:rPr lang="en-AU" sz="2400" dirty="0">
                <a:solidFill>
                  <a:schemeClr val="tx1">
                    <a:lumMod val="65000"/>
                    <a:lumOff val="35000"/>
                  </a:schemeClr>
                </a:solidFill>
              </a:rPr>
              <a:t>  		Literature		</a:t>
            </a:r>
            <a:r>
              <a:rPr lang="en-AU" sz="2400" dirty="0" smtClean="0">
                <a:solidFill>
                  <a:schemeClr val="tx1">
                    <a:lumMod val="65000"/>
                    <a:lumOff val="35000"/>
                  </a:schemeClr>
                </a:solidFill>
              </a:rPr>
              <a:t>					Framework</a:t>
            </a:r>
            <a:endParaRPr lang="en-AU" sz="2400" dirty="0">
              <a:solidFill>
                <a:schemeClr val="tx1">
                  <a:lumMod val="65000"/>
                  <a:lumOff val="35000"/>
                </a:schemeClr>
              </a:solidFill>
            </a:endParaRPr>
          </a:p>
          <a:p>
            <a:pPr>
              <a:spcBef>
                <a:spcPct val="50000"/>
              </a:spcBef>
            </a:pPr>
            <a:r>
              <a:rPr lang="en-AU" sz="2400" dirty="0">
                <a:solidFill>
                  <a:schemeClr val="tx1">
                    <a:lumMod val="65000"/>
                    <a:lumOff val="35000"/>
                  </a:schemeClr>
                </a:solidFill>
              </a:rPr>
              <a:t>  		</a:t>
            </a:r>
            <a:r>
              <a:rPr lang="en-AU" sz="2400" dirty="0" smtClean="0">
                <a:solidFill>
                  <a:schemeClr val="tx1">
                    <a:lumMod val="65000"/>
                    <a:lumOff val="35000"/>
                  </a:schemeClr>
                </a:solidFill>
              </a:rPr>
              <a:t>Research Design</a:t>
            </a:r>
            <a:r>
              <a:rPr lang="en-AU" sz="2400" dirty="0">
                <a:solidFill>
                  <a:schemeClr val="tx1">
                    <a:lumMod val="65000"/>
                    <a:lumOff val="35000"/>
                  </a:schemeClr>
                </a:solidFill>
              </a:rPr>
              <a:t>		</a:t>
            </a:r>
            <a:r>
              <a:rPr lang="en-AU" sz="2400" dirty="0" smtClean="0">
                <a:solidFill>
                  <a:schemeClr val="tx1">
                    <a:lumMod val="65000"/>
                    <a:lumOff val="35000"/>
                  </a:schemeClr>
                </a:solidFill>
              </a:rPr>
              <a:t>	</a:t>
            </a:r>
            <a:r>
              <a:rPr lang="en-AU" sz="2400" dirty="0">
                <a:solidFill>
                  <a:schemeClr val="tx1">
                    <a:lumMod val="65000"/>
                    <a:lumOff val="35000"/>
                  </a:schemeClr>
                </a:solidFill>
              </a:rPr>
              <a:t>	</a:t>
            </a:r>
            <a:r>
              <a:rPr lang="en-AU" sz="2400" dirty="0" smtClean="0">
                <a:solidFill>
                  <a:schemeClr val="tx1">
                    <a:lumMod val="65000"/>
                    <a:lumOff val="35000"/>
                  </a:schemeClr>
                </a:solidFill>
              </a:rPr>
              <a:t>Methodology /Methods</a:t>
            </a:r>
            <a:endParaRPr lang="en-AU" sz="2400" dirty="0">
              <a:solidFill>
                <a:schemeClr val="tx1">
                  <a:lumMod val="65000"/>
                  <a:lumOff val="35000"/>
                </a:schemeClr>
              </a:solidFill>
            </a:endParaRPr>
          </a:p>
          <a:p>
            <a:pPr>
              <a:spcBef>
                <a:spcPct val="50000"/>
              </a:spcBef>
            </a:pPr>
            <a:r>
              <a:rPr lang="en-AU" sz="2400" dirty="0">
                <a:solidFill>
                  <a:schemeClr val="tx1">
                    <a:lumMod val="65000"/>
                    <a:lumOff val="35000"/>
                  </a:schemeClr>
                </a:solidFill>
              </a:rPr>
              <a:t>   		Results		</a:t>
            </a:r>
            <a:r>
              <a:rPr lang="en-AU" sz="2400" dirty="0" smtClean="0">
                <a:solidFill>
                  <a:schemeClr val="tx1">
                    <a:lumMod val="65000"/>
                    <a:lumOff val="35000"/>
                  </a:schemeClr>
                </a:solidFill>
              </a:rPr>
              <a:t>					Analysis</a:t>
            </a:r>
            <a:endParaRPr lang="en-AU" sz="2400" dirty="0">
              <a:solidFill>
                <a:schemeClr val="tx1">
                  <a:lumMod val="65000"/>
                  <a:lumOff val="35000"/>
                </a:schemeClr>
              </a:solidFill>
            </a:endParaRPr>
          </a:p>
          <a:p>
            <a:pPr>
              <a:spcBef>
                <a:spcPct val="50000"/>
              </a:spcBef>
            </a:pPr>
            <a:r>
              <a:rPr lang="en-AU" sz="2400" dirty="0">
                <a:solidFill>
                  <a:schemeClr val="tx1">
                    <a:lumMod val="65000"/>
                    <a:lumOff val="35000"/>
                  </a:schemeClr>
                </a:solidFill>
              </a:rPr>
              <a:t>		Discussion		</a:t>
            </a:r>
            <a:r>
              <a:rPr lang="en-AU" sz="2400" dirty="0" smtClean="0">
                <a:solidFill>
                  <a:schemeClr val="tx1">
                    <a:lumMod val="65000"/>
                    <a:lumOff val="35000"/>
                  </a:schemeClr>
                </a:solidFill>
              </a:rPr>
              <a:t>				Reflection</a:t>
            </a:r>
            <a:endParaRPr lang="en-AU" sz="2400" dirty="0">
              <a:solidFill>
                <a:schemeClr val="tx1">
                  <a:lumMod val="65000"/>
                  <a:lumOff val="35000"/>
                </a:schemeClr>
              </a:solidFill>
            </a:endParaRPr>
          </a:p>
          <a:p>
            <a:pPr>
              <a:spcBef>
                <a:spcPct val="50000"/>
              </a:spcBef>
            </a:pPr>
            <a:r>
              <a:rPr lang="en-AU" sz="2400" dirty="0">
                <a:solidFill>
                  <a:schemeClr val="tx1">
                    <a:lumMod val="65000"/>
                    <a:lumOff val="35000"/>
                  </a:schemeClr>
                </a:solidFill>
              </a:rPr>
              <a:t>		Conclusions		</a:t>
            </a:r>
            <a:r>
              <a:rPr lang="en-AU" sz="2400" dirty="0" smtClean="0">
                <a:solidFill>
                  <a:schemeClr val="tx1">
                    <a:lumMod val="65000"/>
                    <a:lumOff val="35000"/>
                  </a:schemeClr>
                </a:solidFill>
              </a:rPr>
              <a:t>				Future Directions</a:t>
            </a:r>
            <a:endParaRPr lang="en-AU" sz="2400" dirty="0">
              <a:solidFill>
                <a:schemeClr val="tx1">
                  <a:lumMod val="65000"/>
                  <a:lumOff val="35000"/>
                </a:schemeClr>
              </a:solidFill>
            </a:endParaRPr>
          </a:p>
        </p:txBody>
      </p:sp>
      <p:sp>
        <p:nvSpPr>
          <p:cNvPr id="88069" name="Line 5"/>
          <p:cNvSpPr>
            <a:spLocks noChangeShapeType="1"/>
          </p:cNvSpPr>
          <p:nvPr/>
        </p:nvSpPr>
        <p:spPr bwMode="auto">
          <a:xfrm>
            <a:off x="4172857" y="1741713"/>
            <a:ext cx="0" cy="2960644"/>
          </a:xfrm>
          <a:prstGeom prst="line">
            <a:avLst/>
          </a:prstGeom>
          <a:noFill/>
          <a:ln w="38100">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960328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323855" y="411959"/>
            <a:ext cx="8569325" cy="64633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AU" sz="3600" dirty="0">
                <a:solidFill>
                  <a:srgbClr val="000000"/>
                </a:solidFill>
                <a:latin typeface="Arial"/>
                <a:cs typeface="Arial"/>
              </a:rPr>
              <a:t>Literature </a:t>
            </a:r>
            <a:r>
              <a:rPr lang="en-AU" sz="3600" dirty="0">
                <a:solidFill>
                  <a:srgbClr val="000000"/>
                </a:solidFill>
                <a:latin typeface="Arial"/>
                <a:cs typeface="Arial"/>
                <a:sym typeface="Wingdings" charset="0"/>
              </a:rPr>
              <a:t>to </a:t>
            </a:r>
            <a:r>
              <a:rPr lang="en-AU" sz="3600" dirty="0" smtClean="0">
                <a:solidFill>
                  <a:srgbClr val="000000"/>
                </a:solidFill>
                <a:latin typeface="Arial"/>
                <a:cs typeface="Arial"/>
                <a:sym typeface="Wingdings" charset="0"/>
              </a:rPr>
              <a:t>Research Design</a:t>
            </a:r>
            <a:endParaRPr lang="en-AU" sz="3600" dirty="0">
              <a:solidFill>
                <a:srgbClr val="000000"/>
              </a:solidFill>
              <a:latin typeface="Arial"/>
              <a:cs typeface="Arial"/>
            </a:endParaRPr>
          </a:p>
        </p:txBody>
      </p:sp>
      <p:sp>
        <p:nvSpPr>
          <p:cNvPr id="91139" name="Text Box 3"/>
          <p:cNvSpPr txBox="1">
            <a:spLocks noChangeArrowheads="1"/>
          </p:cNvSpPr>
          <p:nvPr/>
        </p:nvSpPr>
        <p:spPr bwMode="auto">
          <a:xfrm>
            <a:off x="323855" y="1073945"/>
            <a:ext cx="8640763" cy="36471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Tx/>
              <a:buChar char="•"/>
            </a:pPr>
            <a:r>
              <a:rPr lang="en-AU" sz="2200" dirty="0">
                <a:solidFill>
                  <a:srgbClr val="FFFF00"/>
                </a:solidFill>
              </a:rPr>
              <a:t>  </a:t>
            </a:r>
            <a:r>
              <a:rPr lang="en-AU" sz="2200" dirty="0">
                <a:solidFill>
                  <a:schemeClr val="tx1">
                    <a:lumMod val="65000"/>
                    <a:lumOff val="35000"/>
                  </a:schemeClr>
                </a:solidFill>
              </a:rPr>
              <a:t>Literature	   </a:t>
            </a:r>
            <a:r>
              <a:rPr lang="en-AU" sz="2200" dirty="0" smtClean="0">
                <a:solidFill>
                  <a:schemeClr val="tx1">
                    <a:lumMod val="65000"/>
                    <a:lumOff val="35000"/>
                  </a:schemeClr>
                </a:solidFill>
              </a:rPr>
              <a:t>	Thesis (proposition)</a:t>
            </a:r>
            <a:endParaRPr lang="en-AU" sz="2200" dirty="0">
              <a:solidFill>
                <a:schemeClr val="tx1">
                  <a:lumMod val="65000"/>
                  <a:lumOff val="35000"/>
                </a:schemeClr>
              </a:solidFill>
            </a:endParaRPr>
          </a:p>
          <a:p>
            <a:pPr>
              <a:spcBef>
                <a:spcPct val="50000"/>
              </a:spcBef>
            </a:pPr>
            <a:r>
              <a:rPr lang="en-AU" sz="2200" dirty="0">
                <a:solidFill>
                  <a:schemeClr val="tx1">
                    <a:lumMod val="65000"/>
                    <a:lumOff val="35000"/>
                  </a:schemeClr>
                </a:solidFill>
              </a:rPr>
              <a:t>   Results	   </a:t>
            </a:r>
            <a:r>
              <a:rPr lang="en-AU" sz="2200" dirty="0" smtClean="0">
                <a:solidFill>
                  <a:schemeClr val="tx1">
                    <a:lumMod val="65000"/>
                    <a:lumOff val="35000"/>
                  </a:schemeClr>
                </a:solidFill>
              </a:rPr>
              <a:t>		Antithesis (counter-proposition)</a:t>
            </a:r>
            <a:endParaRPr lang="en-AU" sz="2200" dirty="0">
              <a:solidFill>
                <a:schemeClr val="tx1">
                  <a:lumMod val="65000"/>
                  <a:lumOff val="35000"/>
                </a:schemeClr>
              </a:solidFill>
            </a:endParaRPr>
          </a:p>
          <a:p>
            <a:pPr>
              <a:spcBef>
                <a:spcPct val="50000"/>
              </a:spcBef>
              <a:spcAft>
                <a:spcPct val="50000"/>
              </a:spcAft>
            </a:pPr>
            <a:r>
              <a:rPr lang="en-AU" sz="2200" dirty="0">
                <a:solidFill>
                  <a:schemeClr val="tx1">
                    <a:lumMod val="65000"/>
                    <a:lumOff val="35000"/>
                  </a:schemeClr>
                </a:solidFill>
              </a:rPr>
              <a:t>   Discussion	   </a:t>
            </a:r>
            <a:r>
              <a:rPr lang="en-AU" sz="2200" dirty="0" smtClean="0">
                <a:solidFill>
                  <a:schemeClr val="tx1">
                    <a:lumMod val="65000"/>
                    <a:lumOff val="35000"/>
                  </a:schemeClr>
                </a:solidFill>
              </a:rPr>
              <a:t>	Synthesis</a:t>
            </a:r>
            <a:endParaRPr lang="en-AU" sz="2200" dirty="0">
              <a:solidFill>
                <a:schemeClr val="tx1">
                  <a:lumMod val="65000"/>
                  <a:lumOff val="35000"/>
                </a:schemeClr>
              </a:solidFill>
            </a:endParaRPr>
          </a:p>
          <a:p>
            <a:pPr>
              <a:spcBef>
                <a:spcPts val="0"/>
              </a:spcBef>
              <a:spcAft>
                <a:spcPct val="50000"/>
              </a:spcAft>
              <a:buFontTx/>
              <a:buChar char="•"/>
            </a:pPr>
            <a:r>
              <a:rPr lang="en-AU" sz="2200" dirty="0">
                <a:solidFill>
                  <a:schemeClr val="tx1">
                    <a:lumMod val="65000"/>
                    <a:lumOff val="35000"/>
                  </a:schemeClr>
                </a:solidFill>
              </a:rPr>
              <a:t>  Literature/Thesis provides framework for the </a:t>
            </a:r>
            <a:r>
              <a:rPr lang="en-AU" sz="2200" dirty="0" smtClean="0">
                <a:solidFill>
                  <a:schemeClr val="tx1">
                    <a:lumMod val="65000"/>
                    <a:lumOff val="35000"/>
                  </a:schemeClr>
                </a:solidFill>
              </a:rPr>
              <a:t>research</a:t>
            </a:r>
          </a:p>
          <a:p>
            <a:pPr>
              <a:spcBef>
                <a:spcPts val="0"/>
              </a:spcBef>
              <a:spcAft>
                <a:spcPct val="50000"/>
              </a:spcAft>
              <a:buFontTx/>
              <a:buChar char="•"/>
            </a:pPr>
            <a:r>
              <a:rPr lang="en-AU" sz="2200" dirty="0" smtClean="0">
                <a:solidFill>
                  <a:schemeClr val="tx1">
                    <a:lumMod val="65000"/>
                    <a:lumOff val="35000"/>
                  </a:schemeClr>
                </a:solidFill>
              </a:rPr>
              <a:t>This </a:t>
            </a:r>
            <a:r>
              <a:rPr lang="en-AU" sz="2200" dirty="0">
                <a:solidFill>
                  <a:schemeClr val="tx1">
                    <a:lumMod val="65000"/>
                    <a:lumOff val="35000"/>
                  </a:schemeClr>
                </a:solidFill>
              </a:rPr>
              <a:t>has effect on </a:t>
            </a:r>
            <a:r>
              <a:rPr lang="en-AU" sz="2200" dirty="0" smtClean="0">
                <a:solidFill>
                  <a:schemeClr val="tx1">
                    <a:lumMod val="65000"/>
                    <a:lumOff val="35000"/>
                  </a:schemeClr>
                </a:solidFill>
              </a:rPr>
              <a:t>research design</a:t>
            </a:r>
            <a:endParaRPr lang="en-AU" sz="2200" dirty="0">
              <a:solidFill>
                <a:schemeClr val="tx1">
                  <a:lumMod val="65000"/>
                  <a:lumOff val="35000"/>
                </a:schemeClr>
              </a:solidFill>
            </a:endParaRPr>
          </a:p>
          <a:p>
            <a:pPr>
              <a:spcBef>
                <a:spcPts val="0"/>
              </a:spcBef>
            </a:pPr>
            <a:r>
              <a:rPr lang="en-AU" sz="2200" dirty="0">
                <a:solidFill>
                  <a:schemeClr val="tx1">
                    <a:lumMod val="65000"/>
                    <a:lumOff val="35000"/>
                  </a:schemeClr>
                </a:solidFill>
              </a:rPr>
              <a:t>		-  methodology</a:t>
            </a:r>
          </a:p>
          <a:p>
            <a:pPr>
              <a:spcBef>
                <a:spcPts val="0"/>
              </a:spcBef>
            </a:pPr>
            <a:r>
              <a:rPr lang="en-AU" sz="2200" dirty="0">
                <a:solidFill>
                  <a:schemeClr val="tx1">
                    <a:lumMod val="65000"/>
                    <a:lumOff val="35000"/>
                  </a:schemeClr>
                </a:solidFill>
              </a:rPr>
              <a:t>		-  instruments</a:t>
            </a:r>
          </a:p>
          <a:p>
            <a:pPr>
              <a:spcBef>
                <a:spcPts val="0"/>
              </a:spcBef>
            </a:pPr>
            <a:r>
              <a:rPr lang="en-AU" sz="2200" dirty="0">
                <a:solidFill>
                  <a:schemeClr val="tx1">
                    <a:lumMod val="65000"/>
                    <a:lumOff val="35000"/>
                  </a:schemeClr>
                </a:solidFill>
              </a:rPr>
              <a:t>		-  analysis</a:t>
            </a:r>
          </a:p>
        </p:txBody>
      </p:sp>
      <p:sp>
        <p:nvSpPr>
          <p:cNvPr id="91140" name="Line 4"/>
          <p:cNvSpPr>
            <a:spLocks noChangeShapeType="1"/>
          </p:cNvSpPr>
          <p:nvPr/>
        </p:nvSpPr>
        <p:spPr bwMode="auto">
          <a:xfrm>
            <a:off x="2431143" y="1168006"/>
            <a:ext cx="0" cy="1347806"/>
          </a:xfrm>
          <a:prstGeom prst="line">
            <a:avLst/>
          </a:prstGeom>
          <a:noFill/>
          <a:ln w="38100">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3064084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323851" y="411957"/>
            <a:ext cx="8569325" cy="64633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AU" sz="3600" dirty="0">
                <a:solidFill>
                  <a:schemeClr val="accent1"/>
                </a:solidFill>
                <a:latin typeface="+mj-lt"/>
              </a:rPr>
              <a:t>Design to Literature</a:t>
            </a:r>
          </a:p>
        </p:txBody>
      </p:sp>
      <p:sp>
        <p:nvSpPr>
          <p:cNvPr id="83971" name="Text Box 3"/>
          <p:cNvSpPr txBox="1">
            <a:spLocks noChangeArrowheads="1"/>
          </p:cNvSpPr>
          <p:nvPr/>
        </p:nvSpPr>
        <p:spPr bwMode="auto">
          <a:xfrm>
            <a:off x="468314" y="1596629"/>
            <a:ext cx="7991475" cy="32316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100000"/>
              </a:spcBef>
            </a:pPr>
            <a:r>
              <a:rPr lang="en-AU" sz="2400" dirty="0">
                <a:solidFill>
                  <a:srgbClr val="FFFF00"/>
                </a:solidFill>
              </a:rPr>
              <a:t>        </a:t>
            </a:r>
            <a:r>
              <a:rPr lang="en-AU" dirty="0">
                <a:solidFill>
                  <a:srgbClr val="595959"/>
                </a:solidFill>
              </a:rPr>
              <a:t>INTRODUCTION  What I want to do</a:t>
            </a:r>
          </a:p>
          <a:p>
            <a:pPr>
              <a:spcBef>
                <a:spcPct val="100000"/>
              </a:spcBef>
            </a:pPr>
            <a:r>
              <a:rPr lang="en-AU" dirty="0">
                <a:solidFill>
                  <a:srgbClr val="595959"/>
                </a:solidFill>
              </a:rPr>
              <a:t>        DESIGN  My plan for doing it</a:t>
            </a:r>
          </a:p>
          <a:p>
            <a:pPr>
              <a:spcBef>
                <a:spcPct val="100000"/>
              </a:spcBef>
            </a:pPr>
            <a:r>
              <a:rPr lang="en-AU" dirty="0">
                <a:solidFill>
                  <a:srgbClr val="595959"/>
                </a:solidFill>
              </a:rPr>
              <a:t>        LITERATURE  Initial theory from literature</a:t>
            </a:r>
          </a:p>
          <a:p>
            <a:pPr>
              <a:spcBef>
                <a:spcPct val="100000"/>
              </a:spcBef>
            </a:pPr>
            <a:r>
              <a:rPr lang="en-AU" dirty="0">
                <a:solidFill>
                  <a:srgbClr val="595959"/>
                </a:solidFill>
              </a:rPr>
              <a:t>        RESULTS  Findings in relation to literature</a:t>
            </a:r>
          </a:p>
          <a:p>
            <a:pPr>
              <a:spcBef>
                <a:spcPct val="100000"/>
              </a:spcBef>
            </a:pPr>
            <a:r>
              <a:rPr lang="en-AU" dirty="0">
                <a:solidFill>
                  <a:srgbClr val="595959"/>
                </a:solidFill>
              </a:rPr>
              <a:t>        DISCUSSION  Constructing a new theory</a:t>
            </a:r>
          </a:p>
          <a:p>
            <a:pPr>
              <a:spcBef>
                <a:spcPct val="100000"/>
              </a:spcBef>
            </a:pPr>
            <a:r>
              <a:rPr lang="en-AU" dirty="0">
                <a:solidFill>
                  <a:srgbClr val="595959"/>
                </a:solidFill>
              </a:rPr>
              <a:t>        CONCLUSIONS  What I found out</a:t>
            </a:r>
          </a:p>
        </p:txBody>
      </p:sp>
      <p:sp>
        <p:nvSpPr>
          <p:cNvPr id="83972" name="Line 4"/>
          <p:cNvSpPr>
            <a:spLocks noChangeShapeType="1"/>
          </p:cNvSpPr>
          <p:nvPr/>
        </p:nvSpPr>
        <p:spPr bwMode="auto">
          <a:xfrm>
            <a:off x="1042988" y="1694259"/>
            <a:ext cx="0" cy="2862263"/>
          </a:xfrm>
          <a:prstGeom prst="line">
            <a:avLst/>
          </a:prstGeom>
          <a:noFill/>
          <a:ln w="28575">
            <a:solidFill>
              <a:srgbClr val="FF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83973" name="Group 5"/>
          <p:cNvGrpSpPr>
            <a:grpSpLocks/>
          </p:cNvGrpSpPr>
          <p:nvPr/>
        </p:nvGrpSpPr>
        <p:grpSpPr bwMode="auto">
          <a:xfrm>
            <a:off x="5493386" y="2433400"/>
            <a:ext cx="623888" cy="1094184"/>
            <a:chOff x="4286" y="1967"/>
            <a:chExt cx="393" cy="919"/>
          </a:xfrm>
        </p:grpSpPr>
        <p:sp>
          <p:nvSpPr>
            <p:cNvPr id="83974" name="Line 6"/>
            <p:cNvSpPr>
              <a:spLocks noChangeShapeType="1"/>
            </p:cNvSpPr>
            <p:nvPr/>
          </p:nvSpPr>
          <p:spPr bwMode="auto">
            <a:xfrm>
              <a:off x="4677" y="1967"/>
              <a:ext cx="0" cy="919"/>
            </a:xfrm>
            <a:prstGeom prst="line">
              <a:avLst/>
            </a:prstGeom>
            <a:noFill/>
            <a:ln w="28575">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3975" name="Line 7"/>
            <p:cNvSpPr>
              <a:spLocks noChangeShapeType="1"/>
            </p:cNvSpPr>
            <p:nvPr/>
          </p:nvSpPr>
          <p:spPr bwMode="auto">
            <a:xfrm flipH="1">
              <a:off x="4286" y="1967"/>
              <a:ext cx="391"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3976" name="Line 8"/>
            <p:cNvSpPr>
              <a:spLocks noChangeShapeType="1"/>
            </p:cNvSpPr>
            <p:nvPr/>
          </p:nvSpPr>
          <p:spPr bwMode="auto">
            <a:xfrm flipH="1">
              <a:off x="4468" y="2886"/>
              <a:ext cx="211"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83977" name="Group 9"/>
          <p:cNvGrpSpPr>
            <a:grpSpLocks/>
          </p:cNvGrpSpPr>
          <p:nvPr/>
        </p:nvGrpSpPr>
        <p:grpSpPr bwMode="auto">
          <a:xfrm>
            <a:off x="5677536" y="1856185"/>
            <a:ext cx="873125" cy="2645569"/>
            <a:chOff x="4331" y="3158"/>
            <a:chExt cx="228" cy="499"/>
          </a:xfrm>
        </p:grpSpPr>
        <p:sp>
          <p:nvSpPr>
            <p:cNvPr id="83978" name="Line 10"/>
            <p:cNvSpPr>
              <a:spLocks noChangeShapeType="1"/>
            </p:cNvSpPr>
            <p:nvPr/>
          </p:nvSpPr>
          <p:spPr bwMode="auto">
            <a:xfrm>
              <a:off x="4558" y="3158"/>
              <a:ext cx="0" cy="499"/>
            </a:xfrm>
            <a:prstGeom prst="line">
              <a:avLst/>
            </a:prstGeom>
            <a:noFill/>
            <a:ln w="28575">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3979" name="Line 11"/>
            <p:cNvSpPr>
              <a:spLocks noChangeShapeType="1"/>
            </p:cNvSpPr>
            <p:nvPr/>
          </p:nvSpPr>
          <p:spPr bwMode="auto">
            <a:xfrm flipH="1">
              <a:off x="4331" y="3158"/>
              <a:ext cx="227"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3980" name="Line 12"/>
            <p:cNvSpPr>
              <a:spLocks noChangeShapeType="1"/>
            </p:cNvSpPr>
            <p:nvPr/>
          </p:nvSpPr>
          <p:spPr bwMode="auto">
            <a:xfrm flipH="1">
              <a:off x="4332" y="3657"/>
              <a:ext cx="227" cy="0"/>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83981" name="Text Box 13"/>
          <p:cNvSpPr txBox="1">
            <a:spLocks noChangeArrowheads="1"/>
          </p:cNvSpPr>
          <p:nvPr/>
        </p:nvSpPr>
        <p:spPr bwMode="auto">
          <a:xfrm>
            <a:off x="411032" y="1091393"/>
            <a:ext cx="820896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9933"/>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AU" sz="2000" dirty="0">
                <a:solidFill>
                  <a:schemeClr val="tx1">
                    <a:lumMod val="65000"/>
                    <a:lumOff val="35000"/>
                  </a:schemeClr>
                </a:solidFill>
              </a:rPr>
              <a:t>The literature can be considered part of the research design:</a:t>
            </a:r>
          </a:p>
        </p:txBody>
      </p:sp>
      <p:sp>
        <p:nvSpPr>
          <p:cNvPr id="83982" name="Line 14"/>
          <p:cNvSpPr>
            <a:spLocks noChangeShapeType="1"/>
          </p:cNvSpPr>
          <p:nvPr/>
        </p:nvSpPr>
        <p:spPr bwMode="auto">
          <a:xfrm>
            <a:off x="5444808" y="2896195"/>
            <a:ext cx="0" cy="1079897"/>
          </a:xfrm>
          <a:prstGeom prst="line">
            <a:avLst/>
          </a:prstGeom>
          <a:noFill/>
          <a:ln w="28575">
            <a:solidFill>
              <a:srgbClr val="FF66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5996815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762" y="363073"/>
            <a:ext cx="7450026" cy="580358"/>
          </a:xfrm>
        </p:spPr>
        <p:txBody>
          <a:bodyPr>
            <a:normAutofit fontScale="90000"/>
          </a:bodyPr>
          <a:lstStyle/>
          <a:p>
            <a:r>
              <a:rPr lang="en-US" dirty="0" smtClean="0">
                <a:solidFill>
                  <a:schemeClr val="bg1"/>
                </a:solidFill>
              </a:rPr>
              <a:t>Where to begin?</a:t>
            </a:r>
            <a:endParaRPr lang="en-US" dirty="0">
              <a:solidFill>
                <a:schemeClr val="bg1"/>
              </a:solidFill>
            </a:endParaRPr>
          </a:p>
        </p:txBody>
      </p:sp>
      <p:sp>
        <p:nvSpPr>
          <p:cNvPr id="3" name="Content Placeholder 2"/>
          <p:cNvSpPr>
            <a:spLocks noGrp="1"/>
          </p:cNvSpPr>
          <p:nvPr>
            <p:ph idx="1"/>
          </p:nvPr>
        </p:nvSpPr>
        <p:spPr>
          <a:xfrm>
            <a:off x="0" y="1119070"/>
            <a:ext cx="8916427" cy="4024430"/>
          </a:xfrm>
        </p:spPr>
        <p:txBody>
          <a:bodyPr>
            <a:normAutofit fontScale="85000" lnSpcReduction="20000"/>
          </a:bodyPr>
          <a:lstStyle/>
          <a:p>
            <a:pPr marL="914400" lvl="1" indent="-457200">
              <a:buFont typeface="+mj-lt"/>
              <a:buAutoNum type="arabicPeriod"/>
            </a:pPr>
            <a:r>
              <a:rPr lang="en-US" sz="2400" dirty="0" smtClean="0">
                <a:latin typeface="Arial"/>
                <a:cs typeface="Arial"/>
              </a:rPr>
              <a:t>Consult </a:t>
            </a:r>
            <a:r>
              <a:rPr lang="en-US" sz="2400" dirty="0">
                <a:latin typeface="Arial"/>
                <a:cs typeface="Arial"/>
              </a:rPr>
              <a:t>our </a:t>
            </a:r>
            <a:r>
              <a:rPr lang="en-US" sz="2400" dirty="0" smtClean="0">
                <a:latin typeface="Arial"/>
                <a:cs typeface="Arial"/>
              </a:rPr>
              <a:t>primary, secondary, and tertiary </a:t>
            </a:r>
            <a:r>
              <a:rPr lang="en-US" sz="2400" dirty="0">
                <a:latin typeface="Arial"/>
                <a:cs typeface="Arial"/>
              </a:rPr>
              <a:t>sources (</a:t>
            </a:r>
            <a:r>
              <a:rPr lang="en-US" sz="2400" dirty="0" smtClean="0">
                <a:latin typeface="Arial"/>
                <a:cs typeface="Arial"/>
              </a:rPr>
              <a:t>thesaurus, encyclopedia, textbooks, survey of research such as </a:t>
            </a:r>
            <a:r>
              <a:rPr lang="en-US" sz="2400" dirty="0" smtClean="0">
                <a:latin typeface="Arial"/>
                <a:cs typeface="Arial"/>
                <a:hlinkClick r:id="rId3"/>
              </a:rPr>
              <a:t>ARIST</a:t>
            </a:r>
            <a:r>
              <a:rPr lang="en-US" sz="2400" dirty="0" smtClean="0">
                <a:latin typeface="Arial"/>
                <a:cs typeface="Arial"/>
              </a:rPr>
              <a:t>) </a:t>
            </a:r>
            <a:r>
              <a:rPr lang="en-US" sz="2400" dirty="0">
                <a:latin typeface="Arial"/>
                <a:cs typeface="Arial"/>
              </a:rPr>
              <a:t>to identify search terms, vocabulary, and </a:t>
            </a:r>
            <a:r>
              <a:rPr lang="en-US" sz="2400" dirty="0" smtClean="0">
                <a:latin typeface="Arial"/>
                <a:cs typeface="Arial"/>
              </a:rPr>
              <a:t>descriptors)</a:t>
            </a:r>
            <a:endParaRPr lang="en-US" sz="2400" dirty="0">
              <a:latin typeface="Arial"/>
              <a:cs typeface="Arial"/>
            </a:endParaRPr>
          </a:p>
          <a:p>
            <a:pPr marL="914400" lvl="1" indent="-457200">
              <a:buFont typeface="+mj-lt"/>
              <a:buAutoNum type="arabicPeriod"/>
            </a:pPr>
            <a:r>
              <a:rPr lang="en-US" sz="2400" dirty="0" smtClean="0">
                <a:latin typeface="Arial"/>
                <a:cs typeface="Arial"/>
              </a:rPr>
              <a:t>Footnote chasing: Search </a:t>
            </a:r>
            <a:r>
              <a:rPr lang="en-US" sz="2400" dirty="0">
                <a:latin typeface="Arial"/>
                <a:cs typeface="Arial"/>
              </a:rPr>
              <a:t>footnotes and endnotes of pertinent </a:t>
            </a:r>
            <a:r>
              <a:rPr lang="en-US" sz="2400" dirty="0" smtClean="0">
                <a:latin typeface="Arial"/>
                <a:cs typeface="Arial"/>
              </a:rPr>
              <a:t>works</a:t>
            </a:r>
          </a:p>
          <a:p>
            <a:pPr marL="914400" lvl="1" indent="-457200">
              <a:buFont typeface="+mj-lt"/>
              <a:buAutoNum type="arabicPeriod"/>
            </a:pPr>
            <a:r>
              <a:rPr lang="en-US" sz="2400" dirty="0" smtClean="0">
                <a:latin typeface="Arial"/>
                <a:cs typeface="Arial"/>
              </a:rPr>
              <a:t>Search for other works by authors you have found relevant</a:t>
            </a:r>
          </a:p>
          <a:p>
            <a:pPr marL="914400" lvl="1" indent="-457200">
              <a:buFont typeface="+mj-lt"/>
              <a:buAutoNum type="arabicPeriod"/>
            </a:pPr>
            <a:r>
              <a:rPr lang="en-US" sz="2400" dirty="0" smtClean="0">
                <a:latin typeface="Arial"/>
                <a:cs typeface="Arial"/>
              </a:rPr>
              <a:t>Remember that the best and most important research is often in books (seminal books) that are not online!</a:t>
            </a:r>
          </a:p>
          <a:p>
            <a:pPr marL="914400" lvl="1" indent="-457200">
              <a:buFont typeface="+mj-lt"/>
              <a:buAutoNum type="arabicPeriod"/>
            </a:pPr>
            <a:r>
              <a:rPr lang="en-US" sz="2400" dirty="0" smtClean="0">
                <a:latin typeface="Arial"/>
                <a:cs typeface="Arial"/>
              </a:rPr>
              <a:t>Search online journals such as </a:t>
            </a:r>
            <a:r>
              <a:rPr lang="en-US" sz="2400" dirty="0" smtClean="0">
                <a:latin typeface="Arial"/>
                <a:cs typeface="Arial"/>
                <a:hlinkClick r:id="rId4"/>
              </a:rPr>
              <a:t>First Monday</a:t>
            </a:r>
            <a:r>
              <a:rPr lang="en-US" sz="2400" dirty="0" smtClean="0">
                <a:latin typeface="Arial"/>
                <a:cs typeface="Arial"/>
              </a:rPr>
              <a:t> and </a:t>
            </a:r>
            <a:r>
              <a:rPr lang="en-US" sz="2400" dirty="0" smtClean="0">
                <a:latin typeface="Arial"/>
                <a:cs typeface="Arial"/>
                <a:hlinkClick r:id="rId5"/>
              </a:rPr>
              <a:t>Information Research</a:t>
            </a:r>
            <a:endParaRPr lang="en-US" sz="2400" dirty="0">
              <a:latin typeface="Arial"/>
              <a:cs typeface="Arial"/>
            </a:endParaRPr>
          </a:p>
          <a:p>
            <a:pPr marL="914400" lvl="1" indent="-457200">
              <a:buFont typeface="+mj-lt"/>
              <a:buAutoNum type="arabicPeriod"/>
            </a:pPr>
            <a:r>
              <a:rPr lang="en-US" sz="2400" dirty="0">
                <a:latin typeface="Arial"/>
                <a:cs typeface="Arial"/>
              </a:rPr>
              <a:t>Search book reviews</a:t>
            </a:r>
          </a:p>
          <a:p>
            <a:pPr marL="914400" lvl="1" indent="-457200">
              <a:buFont typeface="+mj-lt"/>
              <a:buAutoNum type="arabicPeriod"/>
            </a:pPr>
            <a:r>
              <a:rPr lang="en-US" sz="2400" dirty="0">
                <a:latin typeface="Arial"/>
                <a:cs typeface="Arial"/>
              </a:rPr>
              <a:t>Search </a:t>
            </a:r>
            <a:r>
              <a:rPr lang="en-US" sz="2400" dirty="0" smtClean="0">
                <a:latin typeface="Arial"/>
                <a:cs typeface="Arial"/>
              </a:rPr>
              <a:t>literature reviews from other research papers, dissertations, and published works</a:t>
            </a:r>
          </a:p>
          <a:p>
            <a:pPr marL="914400" lvl="1" indent="-457200">
              <a:buFont typeface="+mj-lt"/>
              <a:buAutoNum type="arabicPeriod"/>
            </a:pPr>
            <a:r>
              <a:rPr lang="en-US" sz="2400" dirty="0" smtClean="0">
                <a:latin typeface="Arial"/>
                <a:cs typeface="Arial"/>
              </a:rPr>
              <a:t>Write to famous researchers with questions. They are very happy to hear from students.</a:t>
            </a:r>
          </a:p>
          <a:p>
            <a:pPr lvl="1">
              <a:buFont typeface="Arial" pitchFamily="34" charset="0"/>
              <a:buChar char="•"/>
            </a:pPr>
            <a:endParaRPr lang="en-US" sz="2400" dirty="0" smtClean="0">
              <a:latin typeface="Times New Roman" pitchFamily="18" charset="0"/>
              <a:cs typeface="Times New Roman" pitchFamily="18" charset="0"/>
            </a:endParaRPr>
          </a:p>
          <a:p>
            <a:pPr lvl="1">
              <a:buFont typeface="Arial" pitchFamily="34" charset="0"/>
              <a:buChar char="•"/>
            </a:pPr>
            <a:endParaRPr lang="en-US" sz="2000" dirty="0">
              <a:latin typeface="Times New Roman" pitchFamily="18" charset="0"/>
              <a:cs typeface="Times New Roman" pitchFamily="18" charset="0"/>
            </a:endParaRPr>
          </a:p>
          <a:p>
            <a:endParaRPr lang="en-US" dirty="0" smtClean="0"/>
          </a:p>
        </p:txBody>
      </p:sp>
    </p:spTree>
    <p:extLst>
      <p:ext uri="{BB962C8B-B14F-4D97-AF65-F5344CB8AC3E}">
        <p14:creationId xmlns:p14="http://schemas.microsoft.com/office/powerpoint/2010/main" val="21529299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Box 5"/>
          <p:cNvSpPr txBox="1">
            <a:spLocks noChangeArrowheads="1"/>
          </p:cNvSpPr>
          <p:nvPr/>
        </p:nvSpPr>
        <p:spPr bwMode="auto">
          <a:xfrm>
            <a:off x="615383" y="86916"/>
            <a:ext cx="7817694"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GB" sz="3200" b="1" dirty="0" smtClean="0">
                <a:solidFill>
                  <a:schemeClr val="bg1"/>
                </a:solidFill>
                <a:latin typeface="+mj-lt"/>
                <a:ea typeface="Verdana" pitchFamily="34" charset="0"/>
                <a:cs typeface="Verdana" pitchFamily="34" charset="0"/>
              </a:rPr>
              <a:t>One way of searching the </a:t>
            </a:r>
            <a:r>
              <a:rPr lang="en-GB" sz="3200" b="1" dirty="0" smtClean="0">
                <a:solidFill>
                  <a:srgbClr val="FFFFFF"/>
                </a:solidFill>
                <a:latin typeface="+mj-lt"/>
                <a:ea typeface="Verdana" pitchFamily="34" charset="0"/>
                <a:cs typeface="Verdana" pitchFamily="34" charset="0"/>
              </a:rPr>
              <a:t>literature</a:t>
            </a:r>
          </a:p>
        </p:txBody>
      </p:sp>
      <p:pic>
        <p:nvPicPr>
          <p:cNvPr id="3072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463" y="614363"/>
            <a:ext cx="6526212" cy="41838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5913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SCOPUS</a:t>
            </a:r>
            <a:endParaRPr lang="en-US" dirty="0"/>
          </a:p>
        </p:txBody>
      </p:sp>
      <p:sp>
        <p:nvSpPr>
          <p:cNvPr id="3" name="Content Placeholder 2"/>
          <p:cNvSpPr>
            <a:spLocks noGrp="1"/>
          </p:cNvSpPr>
          <p:nvPr>
            <p:ph idx="1"/>
          </p:nvPr>
        </p:nvSpPr>
        <p:spPr/>
        <p:txBody>
          <a:bodyPr/>
          <a:lstStyle/>
          <a:p>
            <a:r>
              <a:rPr lang="en-US" dirty="0" smtClean="0"/>
              <a:t>Do you all know how to use it?</a:t>
            </a:r>
          </a:p>
          <a:p>
            <a:r>
              <a:rPr lang="en-US" dirty="0" smtClean="0"/>
              <a:t>This is a great database to begin with.</a:t>
            </a:r>
            <a:endParaRPr lang="en-US" dirty="0"/>
          </a:p>
        </p:txBody>
      </p:sp>
    </p:spTree>
    <p:extLst>
      <p:ext uri="{BB962C8B-B14F-4D97-AF65-F5344CB8AC3E}">
        <p14:creationId xmlns:p14="http://schemas.microsoft.com/office/powerpoint/2010/main" val="722207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764"/>
            <a:ext cx="8229600" cy="814917"/>
          </a:xfrm>
        </p:spPr>
        <p:txBody>
          <a:bodyPr/>
          <a:lstStyle/>
          <a:p>
            <a:r>
              <a:rPr lang="en-US" dirty="0" smtClean="0">
                <a:solidFill>
                  <a:srgbClr val="FFFFFF"/>
                </a:solidFill>
              </a:rPr>
              <a:t>What to look for? 1</a:t>
            </a:r>
            <a:endParaRPr lang="en-US" dirty="0">
              <a:solidFill>
                <a:srgbClr val="FFFFFF"/>
              </a:solidFill>
            </a:endParaRPr>
          </a:p>
        </p:txBody>
      </p:sp>
      <p:sp>
        <p:nvSpPr>
          <p:cNvPr id="3" name="Content Placeholder 2"/>
          <p:cNvSpPr>
            <a:spLocks noGrp="1"/>
          </p:cNvSpPr>
          <p:nvPr>
            <p:ph idx="1"/>
          </p:nvPr>
        </p:nvSpPr>
        <p:spPr>
          <a:xfrm>
            <a:off x="498474" y="1257907"/>
            <a:ext cx="7958238" cy="3601499"/>
          </a:xfrm>
        </p:spPr>
        <p:txBody>
          <a:bodyPr>
            <a:normAutofit fontScale="77500" lnSpcReduction="20000"/>
          </a:bodyPr>
          <a:lstStyle/>
          <a:p>
            <a:pPr marL="0" lvl="0" indent="0">
              <a:buNone/>
            </a:pPr>
            <a:r>
              <a:rPr lang="en-US" sz="3100" dirty="0" smtClean="0">
                <a:latin typeface="Rockwell (Body)"/>
                <a:cs typeface="Rockwell (Body)"/>
              </a:rPr>
              <a:t>What </a:t>
            </a:r>
            <a:r>
              <a:rPr lang="en-US" sz="3100" dirty="0">
                <a:latin typeface="Rockwell (Body)"/>
                <a:cs typeface="Rockwell (Body)"/>
              </a:rPr>
              <a:t>to look for in the literature: </a:t>
            </a:r>
            <a:r>
              <a:rPr lang="en-US" sz="3100" i="1" dirty="0">
                <a:latin typeface="Rockwell (Body)"/>
                <a:cs typeface="Rockwell (Body)"/>
              </a:rPr>
              <a:t>Concrete</a:t>
            </a:r>
            <a:r>
              <a:rPr lang="en-US" sz="3100" dirty="0">
                <a:latin typeface="Rockwell (Body)"/>
                <a:cs typeface="Rockwell (Body)"/>
              </a:rPr>
              <a:t> interpretive details</a:t>
            </a:r>
          </a:p>
          <a:p>
            <a:pPr lvl="2">
              <a:buFont typeface="Arial" pitchFamily="34" charset="0"/>
              <a:buChar char="•"/>
            </a:pPr>
            <a:r>
              <a:rPr lang="en-US" sz="2600" dirty="0">
                <a:latin typeface="Rockwell (Body)"/>
                <a:cs typeface="Rockwell (Body)"/>
              </a:rPr>
              <a:t>Look for author’s core question </a:t>
            </a:r>
          </a:p>
          <a:p>
            <a:pPr lvl="2">
              <a:buFont typeface="Arial" pitchFamily="34" charset="0"/>
              <a:buChar char="•"/>
            </a:pPr>
            <a:r>
              <a:rPr lang="en-US" sz="2600" dirty="0">
                <a:latin typeface="Rockwell (Body)"/>
                <a:cs typeface="Rockwell (Body)"/>
              </a:rPr>
              <a:t>Look for author’s answer (aka. “thesis”)? </a:t>
            </a:r>
          </a:p>
          <a:p>
            <a:pPr lvl="2">
              <a:buFont typeface="Arial" pitchFamily="34" charset="0"/>
              <a:buChar char="•"/>
            </a:pPr>
            <a:r>
              <a:rPr lang="en-US" sz="2600" dirty="0">
                <a:latin typeface="Rockwell (Body)"/>
                <a:cs typeface="Rockwell (Body)"/>
              </a:rPr>
              <a:t>What subordinate or subtopics appeared or have emerged? </a:t>
            </a:r>
          </a:p>
          <a:p>
            <a:pPr lvl="2">
              <a:buFont typeface="Arial" pitchFamily="34" charset="0"/>
              <a:buChar char="•"/>
            </a:pPr>
            <a:r>
              <a:rPr lang="en-US" sz="2600" dirty="0">
                <a:latin typeface="Rockwell (Body)"/>
                <a:cs typeface="Rockwell (Body)"/>
              </a:rPr>
              <a:t>What, if any, “schools of thought” does this work fit within? In other words, what abstract patterns do you detect?</a:t>
            </a:r>
          </a:p>
          <a:p>
            <a:pPr lvl="2">
              <a:buFont typeface="Arial" pitchFamily="34" charset="0"/>
              <a:buChar char="•"/>
            </a:pPr>
            <a:r>
              <a:rPr lang="en-US" sz="2600" dirty="0">
                <a:latin typeface="Rockwell (Body)"/>
                <a:cs typeface="Rockwell (Body)"/>
              </a:rPr>
              <a:t>Evaluate research design, approaches, data-gathering, and analytical methodologies. </a:t>
            </a:r>
          </a:p>
          <a:p>
            <a:pPr lvl="2">
              <a:buFont typeface="Arial" pitchFamily="34" charset="0"/>
              <a:buChar char="•"/>
            </a:pPr>
            <a:r>
              <a:rPr lang="en-US" sz="2600" dirty="0">
                <a:latin typeface="Rockwell (Body)"/>
                <a:cs typeface="Rockwell (Body)"/>
              </a:rPr>
              <a:t>What weakness or gaps or unanswered questions exist or emerge?</a:t>
            </a:r>
          </a:p>
          <a:p>
            <a:pPr marL="228600" lvl="1" indent="0">
              <a:buNone/>
            </a:pPr>
            <a:endParaRPr lang="en-US" sz="2000" dirty="0">
              <a:latin typeface="Times New Roman" pitchFamily="18" charset="0"/>
              <a:cs typeface="Times New Roman" pitchFamily="18" charset="0"/>
            </a:endParaRPr>
          </a:p>
          <a:p>
            <a:endParaRPr lang="en-US" dirty="0" smtClean="0"/>
          </a:p>
        </p:txBody>
      </p:sp>
    </p:spTree>
    <p:extLst>
      <p:ext uri="{BB962C8B-B14F-4D97-AF65-F5344CB8AC3E}">
        <p14:creationId xmlns:p14="http://schemas.microsoft.com/office/powerpoint/2010/main" val="20298195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367"/>
            <a:ext cx="8229600" cy="857250"/>
          </a:xfrm>
        </p:spPr>
        <p:txBody>
          <a:bodyPr/>
          <a:lstStyle/>
          <a:p>
            <a:r>
              <a:rPr lang="en-US" dirty="0" smtClean="0"/>
              <a:t>What to look for? 2</a:t>
            </a:r>
            <a:endParaRPr lang="en-US" dirty="0"/>
          </a:p>
        </p:txBody>
      </p:sp>
      <p:sp>
        <p:nvSpPr>
          <p:cNvPr id="3" name="Content Placeholder 2"/>
          <p:cNvSpPr>
            <a:spLocks noGrp="1"/>
          </p:cNvSpPr>
          <p:nvPr>
            <p:ph idx="1"/>
          </p:nvPr>
        </p:nvSpPr>
        <p:spPr>
          <a:xfrm>
            <a:off x="620545" y="1006514"/>
            <a:ext cx="7434242" cy="3723018"/>
          </a:xfrm>
        </p:spPr>
        <p:txBody>
          <a:bodyPr>
            <a:normAutofit lnSpcReduction="10000"/>
          </a:bodyPr>
          <a:lstStyle/>
          <a:p>
            <a:pPr marL="228600" lvl="1" indent="0">
              <a:buNone/>
            </a:pPr>
            <a:r>
              <a:rPr lang="en-US" sz="2800" dirty="0">
                <a:latin typeface="Rockwell (Body)"/>
                <a:cs typeface="Rockwell (Body)"/>
              </a:rPr>
              <a:t>What to look for in the literature: </a:t>
            </a:r>
            <a:r>
              <a:rPr lang="en-US" sz="2800" i="1" dirty="0">
                <a:latin typeface="Rockwell (Body)"/>
                <a:cs typeface="Rockwell (Body)"/>
              </a:rPr>
              <a:t>Abstract</a:t>
            </a:r>
            <a:r>
              <a:rPr lang="en-US" sz="2800" dirty="0">
                <a:latin typeface="Rockwell (Body)"/>
                <a:cs typeface="Rockwell (Body)"/>
              </a:rPr>
              <a:t> interpretive details:</a:t>
            </a:r>
          </a:p>
          <a:p>
            <a:pPr lvl="2">
              <a:buFont typeface="Arial" pitchFamily="34" charset="0"/>
              <a:buChar char="•"/>
            </a:pPr>
            <a:r>
              <a:rPr lang="en-US" sz="2400" dirty="0">
                <a:latin typeface="Rockwell (Body)"/>
                <a:cs typeface="Rockwell (Body)"/>
              </a:rPr>
              <a:t>Be aware of the tentative nature of research findings and “truth” claims</a:t>
            </a:r>
          </a:p>
          <a:p>
            <a:pPr lvl="2">
              <a:buFont typeface="Arial" pitchFamily="34" charset="0"/>
              <a:buChar char="•"/>
            </a:pPr>
            <a:r>
              <a:rPr lang="en-US" sz="2400" dirty="0">
                <a:latin typeface="Rockwell (Body)"/>
                <a:cs typeface="Rockwell (Body)"/>
              </a:rPr>
              <a:t>Note self-critiques and limitations rendered by researchers</a:t>
            </a:r>
          </a:p>
          <a:p>
            <a:pPr lvl="2">
              <a:buFont typeface="Arial" pitchFamily="34" charset="0"/>
              <a:buChar char="•"/>
            </a:pPr>
            <a:r>
              <a:rPr lang="en-US" sz="2400" dirty="0">
                <a:latin typeface="Rockwell (Body)"/>
                <a:cs typeface="Rockwell (Body)"/>
              </a:rPr>
              <a:t>Take care when evaluating causality </a:t>
            </a:r>
            <a:endParaRPr lang="en-US" sz="2400" dirty="0" smtClean="0">
              <a:latin typeface="Rockwell (Body)"/>
              <a:cs typeface="Rockwell (Body)"/>
            </a:endParaRPr>
          </a:p>
          <a:p>
            <a:pPr lvl="2">
              <a:buFont typeface="Arial" pitchFamily="34" charset="0"/>
              <a:buChar char="•"/>
            </a:pPr>
            <a:r>
              <a:rPr lang="en-US" sz="2400" dirty="0" smtClean="0">
                <a:latin typeface="Rockwell (Body)"/>
                <a:cs typeface="Rockwell (Body)"/>
              </a:rPr>
              <a:t>Look </a:t>
            </a:r>
            <a:r>
              <a:rPr lang="en-US" sz="2400" dirty="0">
                <a:latin typeface="Rockwell (Body)"/>
                <a:cs typeface="Rockwell (Body)"/>
              </a:rPr>
              <a:t>for trends and connections among and between research sources</a:t>
            </a:r>
          </a:p>
          <a:p>
            <a:pPr marL="228600" lvl="1" indent="0">
              <a:buNone/>
            </a:pPr>
            <a:endParaRPr lang="en-US" sz="2000" dirty="0">
              <a:latin typeface="Times New Roman" pitchFamily="18" charset="0"/>
              <a:cs typeface="Times New Roman" pitchFamily="18" charset="0"/>
            </a:endParaRPr>
          </a:p>
          <a:p>
            <a:endParaRPr lang="en-US" dirty="0" smtClean="0"/>
          </a:p>
        </p:txBody>
      </p:sp>
    </p:spTree>
    <p:extLst>
      <p:ext uri="{BB962C8B-B14F-4D97-AF65-F5344CB8AC3E}">
        <p14:creationId xmlns:p14="http://schemas.microsoft.com/office/powerpoint/2010/main" val="15775912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498475" y="963224"/>
            <a:ext cx="7669613" cy="3766308"/>
          </a:xfrm>
        </p:spPr>
        <p:txBody>
          <a:bodyPr>
            <a:normAutofit/>
          </a:bodyPr>
          <a:lstStyle/>
          <a:p>
            <a:pPr marL="0" indent="0">
              <a:buNone/>
            </a:pPr>
            <a:endParaRPr lang="en-US" sz="2400" dirty="0" smtClean="0"/>
          </a:p>
          <a:p>
            <a:pPr marL="0" indent="0">
              <a:buNone/>
            </a:pPr>
            <a:r>
              <a:rPr lang="en-US" sz="2800" dirty="0" smtClean="0"/>
              <a:t>A literature review:</a:t>
            </a:r>
          </a:p>
          <a:p>
            <a:r>
              <a:rPr lang="en-US" sz="2400" dirty="0" smtClean="0"/>
              <a:t>Declares you can defend your idea</a:t>
            </a:r>
          </a:p>
          <a:p>
            <a:r>
              <a:rPr lang="en-US" sz="2400" dirty="0" smtClean="0"/>
              <a:t>Shows that you know what is currently known about your topic</a:t>
            </a:r>
          </a:p>
          <a:p>
            <a:r>
              <a:rPr lang="en-US" sz="2400" dirty="0" smtClean="0"/>
              <a:t>Shows where your future contribution fits in or will add</a:t>
            </a:r>
          </a:p>
          <a:p>
            <a:pPr marL="0" indent="0">
              <a:buNone/>
            </a:pPr>
            <a:endParaRPr lang="en-US" dirty="0" smtClean="0"/>
          </a:p>
        </p:txBody>
      </p:sp>
    </p:spTree>
    <p:extLst>
      <p:ext uri="{BB962C8B-B14F-4D97-AF65-F5344CB8AC3E}">
        <p14:creationId xmlns:p14="http://schemas.microsoft.com/office/powerpoint/2010/main" val="3954446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685800" y="171450"/>
            <a:ext cx="7772400" cy="6286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dirty="0" smtClean="0">
                <a:latin typeface="Arial" charset="0"/>
              </a:rPr>
              <a:t>How?</a:t>
            </a:r>
            <a:endParaRPr lang="en-GB" dirty="0">
              <a:latin typeface="Arial" charset="0"/>
            </a:endParaRPr>
          </a:p>
        </p:txBody>
      </p:sp>
      <p:sp>
        <p:nvSpPr>
          <p:cNvPr id="34819" name="Rectangle 3"/>
          <p:cNvSpPr>
            <a:spLocks noGrp="1" noChangeArrowheads="1"/>
          </p:cNvSpPr>
          <p:nvPr>
            <p:ph idx="1"/>
          </p:nvPr>
        </p:nvSpPr>
        <p:spPr bwMode="auto">
          <a:xfrm>
            <a:off x="468314" y="1021335"/>
            <a:ext cx="7704137" cy="3474466"/>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a:lnSpc>
                <a:spcPct val="90000"/>
              </a:lnSpc>
              <a:buFontTx/>
              <a:buNone/>
            </a:pPr>
            <a:r>
              <a:rPr lang="en-GB" sz="2400" i="1">
                <a:latin typeface="Arial" charset="0"/>
              </a:rPr>
              <a:t>Through</a:t>
            </a:r>
            <a:r>
              <a:rPr lang="en-GB" sz="2400">
                <a:latin typeface="Times New Roman" charset="0"/>
              </a:rPr>
              <a:t>......</a:t>
            </a:r>
            <a:endParaRPr lang="en-GB" sz="2400">
              <a:latin typeface="Arial" charset="0"/>
            </a:endParaRPr>
          </a:p>
          <a:p>
            <a:pPr>
              <a:lnSpc>
                <a:spcPct val="90000"/>
              </a:lnSpc>
              <a:buFontTx/>
              <a:buChar char="o"/>
            </a:pPr>
            <a:r>
              <a:rPr lang="en-GB" sz="2400">
                <a:latin typeface="Arial" charset="0"/>
              </a:rPr>
              <a:t>putting material together which is not usually related (synthesised coherence);</a:t>
            </a:r>
          </a:p>
          <a:p>
            <a:pPr>
              <a:lnSpc>
                <a:spcPct val="90000"/>
              </a:lnSpc>
              <a:buFontTx/>
              <a:buChar char="o"/>
            </a:pPr>
            <a:r>
              <a:rPr lang="en-GB" sz="2400">
                <a:latin typeface="Arial" charset="0"/>
              </a:rPr>
              <a:t>building up separate items into a consensus (progressive coherence);</a:t>
            </a:r>
          </a:p>
          <a:p>
            <a:pPr>
              <a:lnSpc>
                <a:spcPct val="90000"/>
              </a:lnSpc>
              <a:buFontTx/>
              <a:buChar char="o"/>
            </a:pPr>
            <a:r>
              <a:rPr lang="en-GB" sz="2400">
                <a:latin typeface="Arial" charset="0"/>
              </a:rPr>
              <a:t>showing lots of related contributions but no overall agreement (non-coherence);</a:t>
            </a:r>
          </a:p>
          <a:p>
            <a:pPr>
              <a:lnSpc>
                <a:spcPct val="90000"/>
              </a:lnSpc>
              <a:buFontTx/>
              <a:buChar char="o"/>
            </a:pPr>
            <a:r>
              <a:rPr lang="en-GB" sz="2400">
                <a:latin typeface="Arial" charset="0"/>
              </a:rPr>
              <a:t>revealing a gap in the literature;</a:t>
            </a:r>
          </a:p>
          <a:p>
            <a:pPr>
              <a:lnSpc>
                <a:spcPct val="90000"/>
              </a:lnSpc>
              <a:buFontTx/>
              <a:buChar char="o"/>
            </a:pPr>
            <a:r>
              <a:rPr lang="en-GB" sz="2400">
                <a:latin typeface="Arial" charset="0"/>
              </a:rPr>
              <a:t>developing a new perspective;</a:t>
            </a:r>
          </a:p>
          <a:p>
            <a:pPr>
              <a:lnSpc>
                <a:spcPct val="90000"/>
              </a:lnSpc>
              <a:buFontTx/>
              <a:buChar char="o"/>
            </a:pPr>
            <a:r>
              <a:rPr lang="en-GB" sz="2400">
                <a:latin typeface="Arial" charset="0"/>
              </a:rPr>
              <a:t>showing the existing literature to be simply wrong. </a:t>
            </a:r>
            <a:r>
              <a:rPr lang="en-GB" sz="1600">
                <a:latin typeface="Arial" charset="0"/>
              </a:rPr>
              <a:t>(Golden-Biddle and Locke, 1997:43).</a:t>
            </a:r>
          </a:p>
        </p:txBody>
      </p:sp>
    </p:spTree>
    <p:extLst>
      <p:ext uri="{BB962C8B-B14F-4D97-AF65-F5344CB8AC3E}">
        <p14:creationId xmlns:p14="http://schemas.microsoft.com/office/powerpoint/2010/main" val="3032932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formulating a question</a:t>
            </a:r>
            <a:endParaRPr lang="en-US" dirty="0"/>
          </a:p>
        </p:txBody>
      </p:sp>
      <p:sp>
        <p:nvSpPr>
          <p:cNvPr id="3" name="Content Placeholder 2"/>
          <p:cNvSpPr>
            <a:spLocks noGrp="1"/>
          </p:cNvSpPr>
          <p:nvPr>
            <p:ph idx="1"/>
          </p:nvPr>
        </p:nvSpPr>
        <p:spPr>
          <a:xfrm>
            <a:off x="457200" y="1287514"/>
            <a:ext cx="8176332" cy="3306713"/>
          </a:xfrm>
        </p:spPr>
        <p:txBody>
          <a:bodyPr>
            <a:normAutofit fontScale="85000" lnSpcReduction="10000"/>
          </a:bodyPr>
          <a:lstStyle/>
          <a:p>
            <a:pPr marL="0" lvl="0" indent="0">
              <a:buNone/>
            </a:pPr>
            <a:r>
              <a:rPr lang="en-AU" sz="2600" b="1" dirty="0"/>
              <a:t>The</a:t>
            </a:r>
            <a:r>
              <a:rPr lang="en-AU" sz="2600" dirty="0"/>
              <a:t> “</a:t>
            </a:r>
            <a:r>
              <a:rPr lang="en-AU" sz="2600" b="1" dirty="0"/>
              <a:t>elevator speech” problem</a:t>
            </a:r>
            <a:r>
              <a:rPr lang="en-AU" sz="2600" dirty="0"/>
              <a:t>: You cannot tell me which question you are asking unless you engage in a five-minute monologue. By which time I would have already left the elevator. </a:t>
            </a:r>
            <a:endParaRPr lang="en-AU" sz="2600" dirty="0" smtClean="0"/>
          </a:p>
          <a:p>
            <a:pPr marL="0" lvl="0" indent="0">
              <a:buNone/>
            </a:pPr>
            <a:r>
              <a:rPr lang="en-AU" sz="2600" b="1" i="1" dirty="0" smtClean="0"/>
              <a:t>A </a:t>
            </a:r>
            <a:r>
              <a:rPr lang="en-AU" sz="2600" b="1" i="1" dirty="0"/>
              <a:t>good research question is simply a short question.</a:t>
            </a:r>
            <a:r>
              <a:rPr lang="en-AU" sz="2600" dirty="0"/>
              <a:t> You should not need to elaborate for five minutes on this question or to explain the components of the question. Doing so indicates that you have not yet fully grasped what the essence of the problem is, or you have not yet fully discovered how you can scope your research question in a way that you can easily distinguish from related phenomena or problems.</a:t>
            </a:r>
            <a:endParaRPr lang="en-US" sz="2600" dirty="0"/>
          </a:p>
          <a:p>
            <a:endParaRPr lang="en-US" dirty="0"/>
          </a:p>
        </p:txBody>
      </p:sp>
    </p:spTree>
    <p:extLst>
      <p:ext uri="{BB962C8B-B14F-4D97-AF65-F5344CB8AC3E}">
        <p14:creationId xmlns:p14="http://schemas.microsoft.com/office/powerpoint/2010/main" val="2950190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bwMode="auto">
          <a:xfrm>
            <a:off x="701675" y="73819"/>
            <a:ext cx="7772400" cy="7429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sz="2800" dirty="0">
                <a:latin typeface="Arial" charset="0"/>
              </a:rPr>
              <a:t>Two main </a:t>
            </a:r>
            <a:r>
              <a:rPr lang="en-GB" sz="2800" dirty="0" smtClean="0">
                <a:latin typeface="Arial" charset="0"/>
              </a:rPr>
              <a:t>approaches</a:t>
            </a:r>
            <a:r>
              <a:rPr lang="en-GB" sz="2800" dirty="0">
                <a:latin typeface="Arial" charset="0"/>
              </a:rPr>
              <a:t> </a:t>
            </a:r>
            <a:r>
              <a:rPr lang="en-GB" sz="2800" dirty="0" smtClean="0">
                <a:latin typeface="Arial" charset="0"/>
              </a:rPr>
              <a:t>to </a:t>
            </a:r>
            <a:r>
              <a:rPr lang="en-GB" sz="2800" dirty="0">
                <a:latin typeface="Arial" charset="0"/>
              </a:rPr>
              <a:t>a literature </a:t>
            </a:r>
            <a:r>
              <a:rPr lang="en-GB" sz="2800" dirty="0" smtClean="0">
                <a:latin typeface="Arial" charset="0"/>
              </a:rPr>
              <a:t>review</a:t>
            </a:r>
            <a:endParaRPr lang="en-GB" sz="2800" dirty="0">
              <a:latin typeface="Arial" charset="0"/>
            </a:endParaRPr>
          </a:p>
        </p:txBody>
      </p:sp>
      <p:sp>
        <p:nvSpPr>
          <p:cNvPr id="36866" name="Rectangle 3"/>
          <p:cNvSpPr>
            <a:spLocks noGrp="1" noChangeArrowheads="1"/>
          </p:cNvSpPr>
          <p:nvPr>
            <p:ph idx="1"/>
          </p:nvPr>
        </p:nvSpPr>
        <p:spPr bwMode="auto">
          <a:xfrm>
            <a:off x="261865" y="1266848"/>
            <a:ext cx="8212210" cy="348850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609600" indent="-609600">
              <a:lnSpc>
                <a:spcPct val="90000"/>
              </a:lnSpc>
              <a:buFontTx/>
              <a:buAutoNum type="arabicPeriod"/>
            </a:pPr>
            <a:r>
              <a:rPr lang="en-GB" sz="2400" b="1" u="sng" dirty="0">
                <a:latin typeface="Arial" charset="0"/>
              </a:rPr>
              <a:t>Systematic review: </a:t>
            </a:r>
          </a:p>
          <a:p>
            <a:pPr marL="1009650" lvl="1" indent="-609600">
              <a:lnSpc>
                <a:spcPct val="90000"/>
              </a:lnSpc>
              <a:buFontTx/>
              <a:buNone/>
            </a:pPr>
            <a:r>
              <a:rPr lang="en-GB" sz="2000" dirty="0">
                <a:latin typeface="Arial" charset="0"/>
              </a:rPr>
              <a:t>  a) Very extensive search of the specific research field;</a:t>
            </a:r>
          </a:p>
          <a:p>
            <a:pPr marL="1009650" lvl="1" indent="-609600">
              <a:lnSpc>
                <a:spcPct val="90000"/>
              </a:lnSpc>
              <a:buFontTx/>
              <a:buNone/>
            </a:pPr>
            <a:r>
              <a:rPr lang="en-GB" sz="2000" dirty="0">
                <a:latin typeface="Arial" charset="0"/>
              </a:rPr>
              <a:t>  b) Grouping of sources into categories:</a:t>
            </a:r>
          </a:p>
          <a:p>
            <a:pPr marL="1009650" lvl="1" indent="-609600">
              <a:lnSpc>
                <a:spcPct val="90000"/>
              </a:lnSpc>
              <a:buFontTx/>
              <a:buNone/>
            </a:pPr>
            <a:r>
              <a:rPr lang="en-GB" sz="2000" dirty="0">
                <a:latin typeface="Arial" charset="0"/>
              </a:rPr>
              <a:t>	* very relevant, based on good research,</a:t>
            </a:r>
          </a:p>
          <a:p>
            <a:pPr marL="1009650" lvl="1" indent="-609600">
              <a:lnSpc>
                <a:spcPct val="90000"/>
              </a:lnSpc>
              <a:buFontTx/>
              <a:buNone/>
            </a:pPr>
            <a:r>
              <a:rPr lang="en-GB" sz="2000" dirty="0">
                <a:latin typeface="Arial" charset="0"/>
              </a:rPr>
              <a:t>	* very relevant, weak research,</a:t>
            </a:r>
          </a:p>
          <a:p>
            <a:pPr marL="1009650" lvl="1" indent="-609600">
              <a:lnSpc>
                <a:spcPct val="90000"/>
              </a:lnSpc>
              <a:buFontTx/>
              <a:buNone/>
            </a:pPr>
            <a:r>
              <a:rPr lang="en-GB" sz="2000" dirty="0">
                <a:latin typeface="Arial" charset="0"/>
              </a:rPr>
              <a:t>	* low relevance, or too general;</a:t>
            </a:r>
          </a:p>
          <a:p>
            <a:pPr marL="1009650" lvl="1" indent="-609600">
              <a:lnSpc>
                <a:spcPct val="90000"/>
              </a:lnSpc>
              <a:buFontTx/>
              <a:buNone/>
            </a:pPr>
            <a:r>
              <a:rPr lang="en-GB" sz="2000" dirty="0">
                <a:latin typeface="Arial" charset="0"/>
              </a:rPr>
              <a:t>  c) Giving a step-by-step report on the search method used, decisions taken and derived conclusions. 	</a:t>
            </a:r>
            <a:r>
              <a:rPr lang="en-GB" sz="1200" dirty="0">
                <a:latin typeface="Arial" charset="0"/>
              </a:rPr>
              <a:t>(</a:t>
            </a:r>
            <a:r>
              <a:rPr lang="en-GB" sz="1200" dirty="0" err="1">
                <a:latin typeface="Arial" charset="0"/>
              </a:rPr>
              <a:t>Tranfield</a:t>
            </a:r>
            <a:r>
              <a:rPr lang="en-GB" sz="1200" dirty="0">
                <a:latin typeface="Arial" charset="0"/>
              </a:rPr>
              <a:t> et al, 2003:209)</a:t>
            </a:r>
            <a:r>
              <a:rPr lang="en-GB" sz="2000" dirty="0">
                <a:latin typeface="Arial" charset="0"/>
              </a:rPr>
              <a:t>	</a:t>
            </a:r>
          </a:p>
        </p:txBody>
      </p:sp>
    </p:spTree>
    <p:extLst>
      <p:ext uri="{BB962C8B-B14F-4D97-AF65-F5344CB8AC3E}">
        <p14:creationId xmlns:p14="http://schemas.microsoft.com/office/powerpoint/2010/main" val="31616011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bwMode="auto">
          <a:xfrm>
            <a:off x="701675" y="193348"/>
            <a:ext cx="7772400" cy="7429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sz="2800" dirty="0">
                <a:latin typeface="Arial" charset="0"/>
              </a:rPr>
              <a:t>Two main </a:t>
            </a:r>
            <a:r>
              <a:rPr lang="en-GB" sz="2800" dirty="0" smtClean="0">
                <a:latin typeface="Arial" charset="0"/>
              </a:rPr>
              <a:t>approaches</a:t>
            </a:r>
            <a:r>
              <a:rPr lang="en-GB" sz="2800" dirty="0">
                <a:latin typeface="Arial" charset="0"/>
              </a:rPr>
              <a:t> </a:t>
            </a:r>
            <a:r>
              <a:rPr lang="en-GB" sz="2800" dirty="0" smtClean="0">
                <a:latin typeface="Arial" charset="0"/>
              </a:rPr>
              <a:t>to </a:t>
            </a:r>
            <a:r>
              <a:rPr lang="en-GB" sz="2800" dirty="0">
                <a:latin typeface="Arial" charset="0"/>
              </a:rPr>
              <a:t>a literature </a:t>
            </a:r>
            <a:r>
              <a:rPr lang="en-GB" sz="2800" dirty="0" smtClean="0">
                <a:latin typeface="Arial" charset="0"/>
              </a:rPr>
              <a:t>review</a:t>
            </a:r>
            <a:endParaRPr lang="en-GB" sz="2800" dirty="0">
              <a:latin typeface="Arial" charset="0"/>
            </a:endParaRPr>
          </a:p>
        </p:txBody>
      </p:sp>
      <p:sp>
        <p:nvSpPr>
          <p:cNvPr id="38914" name="Rectangle 3"/>
          <p:cNvSpPr>
            <a:spLocks noGrp="1" noChangeArrowheads="1"/>
          </p:cNvSpPr>
          <p:nvPr>
            <p:ph idx="1"/>
          </p:nvPr>
        </p:nvSpPr>
        <p:spPr bwMode="auto">
          <a:xfrm>
            <a:off x="458265" y="1383506"/>
            <a:ext cx="7698832" cy="34861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en-GB" sz="2400" b="1" dirty="0">
                <a:latin typeface="Arial" charset="0"/>
              </a:rPr>
              <a:t>2.</a:t>
            </a:r>
            <a:r>
              <a:rPr lang="en-GB" sz="2400" dirty="0">
                <a:latin typeface="Arial" charset="0"/>
              </a:rPr>
              <a:t> </a:t>
            </a:r>
            <a:r>
              <a:rPr lang="en-GB" sz="2400" b="1" u="sng" dirty="0">
                <a:latin typeface="Arial" charset="0"/>
              </a:rPr>
              <a:t>Narrative Review</a:t>
            </a:r>
            <a:r>
              <a:rPr lang="en-GB" sz="2400" dirty="0">
                <a:latin typeface="Arial" charset="0"/>
              </a:rPr>
              <a:t>:</a:t>
            </a:r>
          </a:p>
          <a:p>
            <a:pPr lvl="1">
              <a:buFontTx/>
              <a:buNone/>
            </a:pPr>
            <a:r>
              <a:rPr lang="en-GB" sz="2000" dirty="0">
                <a:latin typeface="Arial" charset="0"/>
              </a:rPr>
              <a:t>  a)  Limited search for the most interesting contributions;</a:t>
            </a:r>
          </a:p>
          <a:p>
            <a:pPr lvl="1">
              <a:buFontTx/>
              <a:buNone/>
            </a:pPr>
            <a:r>
              <a:rPr lang="en-GB" sz="2000" dirty="0">
                <a:latin typeface="Arial" charset="0"/>
              </a:rPr>
              <a:t>  b)  Concentration on connections between sources located and research questions;</a:t>
            </a:r>
          </a:p>
          <a:p>
            <a:pPr lvl="1">
              <a:buFontTx/>
              <a:buNone/>
            </a:pPr>
            <a:r>
              <a:rPr lang="en-GB" sz="2000" dirty="0">
                <a:latin typeface="Arial" charset="0"/>
              </a:rPr>
              <a:t>  c)  Revision of research questions in the light of readings.</a:t>
            </a:r>
          </a:p>
          <a:p>
            <a:pPr algn="r">
              <a:buFontTx/>
              <a:buNone/>
            </a:pPr>
            <a:endParaRPr lang="en-GB" dirty="0">
              <a:latin typeface="Arial" charset="0"/>
            </a:endParaRPr>
          </a:p>
        </p:txBody>
      </p:sp>
    </p:spTree>
    <p:extLst>
      <p:ext uri="{BB962C8B-B14F-4D97-AF65-F5344CB8AC3E}">
        <p14:creationId xmlns:p14="http://schemas.microsoft.com/office/powerpoint/2010/main" val="11214025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bwMode="auto">
          <a:xfrm>
            <a:off x="757238" y="175022"/>
            <a:ext cx="7772400" cy="6286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sz="3200" dirty="0">
                <a:solidFill>
                  <a:schemeClr val="tx2"/>
                </a:solidFill>
                <a:latin typeface="Arial" charset="0"/>
              </a:rPr>
              <a:t>Systematic or narrative review?</a:t>
            </a:r>
          </a:p>
        </p:txBody>
      </p:sp>
      <p:sp>
        <p:nvSpPr>
          <p:cNvPr id="40962" name="Rectangle 3"/>
          <p:cNvSpPr>
            <a:spLocks noGrp="1" noChangeArrowheads="1"/>
          </p:cNvSpPr>
          <p:nvPr>
            <p:ph sz="half" idx="1"/>
          </p:nvPr>
        </p:nvSpPr>
        <p:spPr bwMode="auto">
          <a:xfrm>
            <a:off x="468313" y="1653779"/>
            <a:ext cx="4248150" cy="33718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en-GB" sz="2400" b="1" i="1" u="sng" dirty="0">
                <a:latin typeface="Arial" charset="0"/>
              </a:rPr>
              <a:t>Systematic:</a:t>
            </a:r>
          </a:p>
          <a:p>
            <a:r>
              <a:rPr lang="en-GB" sz="2400" dirty="0">
                <a:latin typeface="Arial" charset="0"/>
              </a:rPr>
              <a:t>Positivist;</a:t>
            </a:r>
          </a:p>
          <a:p>
            <a:r>
              <a:rPr lang="ja-JP" altLang="en-GB" sz="2400" dirty="0">
                <a:latin typeface="Arial" charset="0"/>
              </a:rPr>
              <a:t>“</a:t>
            </a:r>
            <a:r>
              <a:rPr lang="en-GB" altLang="ja-JP" sz="2400" dirty="0">
                <a:latin typeface="Arial" charset="0"/>
              </a:rPr>
              <a:t>Quantity</a:t>
            </a:r>
            <a:r>
              <a:rPr lang="ja-JP" altLang="en-GB" sz="2400" dirty="0">
                <a:latin typeface="Arial" charset="0"/>
              </a:rPr>
              <a:t>”</a:t>
            </a:r>
            <a:r>
              <a:rPr lang="en-GB" altLang="ja-JP" sz="2400" dirty="0">
                <a:latin typeface="Arial" charset="0"/>
              </a:rPr>
              <a:t> focus;</a:t>
            </a:r>
          </a:p>
          <a:p>
            <a:r>
              <a:rPr lang="en-GB" sz="2400" dirty="0">
                <a:latin typeface="Arial" charset="0"/>
              </a:rPr>
              <a:t>Theory informs the search;</a:t>
            </a:r>
          </a:p>
          <a:p>
            <a:r>
              <a:rPr lang="en-GB" sz="2400" dirty="0">
                <a:latin typeface="Arial" charset="0"/>
              </a:rPr>
              <a:t>Synthesis is the research goal.</a:t>
            </a:r>
          </a:p>
        </p:txBody>
      </p:sp>
      <p:sp>
        <p:nvSpPr>
          <p:cNvPr id="40963" name="Rectangle 4"/>
          <p:cNvSpPr>
            <a:spLocks noGrp="1" noChangeArrowheads="1"/>
          </p:cNvSpPr>
          <p:nvPr>
            <p:ph sz="half" idx="2"/>
          </p:nvPr>
        </p:nvSpPr>
        <p:spPr bwMode="auto">
          <a:xfrm>
            <a:off x="5105400" y="1428750"/>
            <a:ext cx="3810000" cy="33718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en-GB" sz="2400" b="1" i="1" u="sng" dirty="0" smtClean="0">
                <a:latin typeface="Arial" charset="0"/>
              </a:rPr>
              <a:t>Narrative</a:t>
            </a:r>
            <a:r>
              <a:rPr lang="en-GB" sz="2400" b="1" i="1" u="sng" dirty="0">
                <a:latin typeface="Arial" charset="0"/>
              </a:rPr>
              <a:t>:</a:t>
            </a:r>
          </a:p>
          <a:p>
            <a:r>
              <a:rPr lang="ja-JP" altLang="en-GB" sz="2400" dirty="0" smtClean="0">
                <a:latin typeface="Arial" charset="0"/>
              </a:rPr>
              <a:t>“</a:t>
            </a:r>
            <a:r>
              <a:rPr lang="en-GB" altLang="ja-JP" sz="2400" dirty="0">
                <a:latin typeface="Arial" charset="0"/>
              </a:rPr>
              <a:t>Quality</a:t>
            </a:r>
            <a:r>
              <a:rPr lang="ja-JP" altLang="en-GB" sz="2400" dirty="0">
                <a:latin typeface="Arial" charset="0"/>
              </a:rPr>
              <a:t>”</a:t>
            </a:r>
            <a:r>
              <a:rPr lang="en-GB" altLang="ja-JP" sz="2400" dirty="0">
                <a:latin typeface="Arial" charset="0"/>
              </a:rPr>
              <a:t> focus;</a:t>
            </a:r>
          </a:p>
          <a:p>
            <a:r>
              <a:rPr lang="en-GB" sz="2400" dirty="0">
                <a:latin typeface="Arial" charset="0"/>
              </a:rPr>
              <a:t>Theory emerges from the search;</a:t>
            </a:r>
          </a:p>
          <a:p>
            <a:r>
              <a:rPr lang="en-GB" sz="2400" dirty="0">
                <a:latin typeface="Arial" charset="0"/>
              </a:rPr>
              <a:t>Identifying the discourse is the research goal. </a:t>
            </a:r>
          </a:p>
          <a:p>
            <a:endParaRPr lang="en-GB" sz="2400" dirty="0">
              <a:latin typeface="Arial" charset="0"/>
            </a:endParaRPr>
          </a:p>
        </p:txBody>
      </p:sp>
      <p:sp>
        <p:nvSpPr>
          <p:cNvPr id="40964" name="Rectangle 5"/>
          <p:cNvSpPr>
            <a:spLocks noChangeArrowheads="1"/>
          </p:cNvSpPr>
          <p:nvPr/>
        </p:nvSpPr>
        <p:spPr bwMode="auto">
          <a:xfrm>
            <a:off x="326465" y="1600200"/>
            <a:ext cx="4319588" cy="2743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0965" name="Rectangle 6"/>
          <p:cNvSpPr>
            <a:spLocks noChangeArrowheads="1"/>
          </p:cNvSpPr>
          <p:nvPr/>
        </p:nvSpPr>
        <p:spPr bwMode="auto">
          <a:xfrm>
            <a:off x="4876800" y="1491129"/>
            <a:ext cx="3798888" cy="29718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4324069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xfrm>
            <a:off x="179294" y="209175"/>
            <a:ext cx="8278906" cy="72189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GB" dirty="0">
                <a:latin typeface="Arial" charset="0"/>
              </a:rPr>
              <a:t>Techniques 1:</a:t>
            </a:r>
            <a:br>
              <a:rPr lang="en-GB" dirty="0">
                <a:latin typeface="Arial" charset="0"/>
              </a:rPr>
            </a:br>
            <a:r>
              <a:rPr lang="en-GB" dirty="0" smtClean="0">
                <a:latin typeface="Arial" charset="0"/>
              </a:rPr>
              <a:t/>
            </a:r>
            <a:br>
              <a:rPr lang="en-GB" dirty="0" smtClean="0">
                <a:latin typeface="Arial" charset="0"/>
              </a:rPr>
            </a:br>
            <a:r>
              <a:rPr lang="en-GB" sz="2800" b="1" dirty="0" smtClean="0">
                <a:latin typeface="Arial" charset="0"/>
              </a:rPr>
              <a:t>Meta</a:t>
            </a:r>
            <a:r>
              <a:rPr lang="en-GB" sz="2800" dirty="0">
                <a:latin typeface="Arial" charset="0"/>
              </a:rPr>
              <a:t>-</a:t>
            </a:r>
            <a:r>
              <a:rPr lang="en-GB" sz="2800" b="1" dirty="0">
                <a:latin typeface="Arial" charset="0"/>
              </a:rPr>
              <a:t>analysis</a:t>
            </a:r>
            <a:r>
              <a:rPr lang="en-GB" sz="2800" dirty="0">
                <a:latin typeface="Arial" charset="0"/>
              </a:rPr>
              <a:t> </a:t>
            </a:r>
            <a:r>
              <a:rPr lang="en-GB" sz="2800" dirty="0" smtClean="0">
                <a:latin typeface="Arial" charset="0"/>
              </a:rPr>
              <a:t>(in Quantitative </a:t>
            </a:r>
            <a:r>
              <a:rPr lang="en-GB" sz="2800" dirty="0">
                <a:latin typeface="Arial" charset="0"/>
              </a:rPr>
              <a:t>Research)</a:t>
            </a:r>
          </a:p>
        </p:txBody>
      </p:sp>
      <p:sp>
        <p:nvSpPr>
          <p:cNvPr id="43011" name="Rectangle 3"/>
          <p:cNvSpPr>
            <a:spLocks noGrp="1" noChangeArrowheads="1"/>
          </p:cNvSpPr>
          <p:nvPr>
            <p:ph idx="1"/>
          </p:nvPr>
        </p:nvSpPr>
        <p:spPr bwMode="auto">
          <a:xfrm>
            <a:off x="911412" y="2286000"/>
            <a:ext cx="7324085" cy="261587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buFontTx/>
              <a:buNone/>
            </a:pPr>
            <a:r>
              <a:rPr lang="en-GB" sz="2800" dirty="0">
                <a:latin typeface="Arial" charset="0"/>
              </a:rPr>
              <a:t>Pooling the results from various studies in order to estimate the overall effect of a particular variable by correcting the various methodological errors of individual studies.</a:t>
            </a:r>
          </a:p>
        </p:txBody>
      </p:sp>
    </p:spTree>
    <p:extLst>
      <p:ext uri="{BB962C8B-B14F-4D97-AF65-F5344CB8AC3E}">
        <p14:creationId xmlns:p14="http://schemas.microsoft.com/office/powerpoint/2010/main" val="39515379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175204" y="148525"/>
            <a:ext cx="7772400" cy="6286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GB" dirty="0">
                <a:latin typeface="Arial" charset="0"/>
              </a:rPr>
              <a:t>Techniques 2:</a:t>
            </a:r>
            <a:br>
              <a:rPr lang="en-GB" dirty="0">
                <a:latin typeface="Arial" charset="0"/>
              </a:rPr>
            </a:br>
            <a:r>
              <a:rPr lang="en-GB" sz="2800" b="1" dirty="0">
                <a:latin typeface="Arial" charset="0"/>
              </a:rPr>
              <a:t>Meta-ethnography</a:t>
            </a:r>
            <a:r>
              <a:rPr lang="en-GB" b="1" dirty="0">
                <a:latin typeface="Arial" charset="0"/>
              </a:rPr>
              <a:t> </a:t>
            </a:r>
            <a:r>
              <a:rPr lang="en-GB" sz="2800" dirty="0" smtClean="0">
                <a:latin typeface="Arial" charset="0"/>
              </a:rPr>
              <a:t>(in Qualitative </a:t>
            </a:r>
            <a:r>
              <a:rPr lang="en-GB" sz="2800" dirty="0">
                <a:latin typeface="Arial" charset="0"/>
              </a:rPr>
              <a:t>Research)</a:t>
            </a:r>
          </a:p>
        </p:txBody>
      </p:sp>
      <p:sp>
        <p:nvSpPr>
          <p:cNvPr id="45059" name="Rectangle 3"/>
          <p:cNvSpPr>
            <a:spLocks noGrp="1" noChangeArrowheads="1"/>
          </p:cNvSpPr>
          <p:nvPr>
            <p:ph idx="1"/>
          </p:nvPr>
        </p:nvSpPr>
        <p:spPr bwMode="auto">
          <a:xfrm>
            <a:off x="685800" y="1371600"/>
            <a:ext cx="7261804" cy="3558304"/>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buFontTx/>
              <a:buNone/>
            </a:pPr>
            <a:endParaRPr lang="en-GB" sz="2400" dirty="0" smtClean="0">
              <a:latin typeface="Arial" charset="0"/>
            </a:endParaRPr>
          </a:p>
          <a:p>
            <a:pPr>
              <a:buFontTx/>
              <a:buNone/>
            </a:pPr>
            <a:r>
              <a:rPr lang="en-GB" sz="2400" dirty="0" smtClean="0">
                <a:latin typeface="Arial" charset="0"/>
              </a:rPr>
              <a:t>Relating </a:t>
            </a:r>
            <a:r>
              <a:rPr lang="en-GB" sz="2400" dirty="0">
                <a:latin typeface="Arial" charset="0"/>
              </a:rPr>
              <a:t>various qualitative studies to each other to produce a synthesis. The usual criteria for selection are credibility and interest-level. Through repeated readings of the selection, a number of characteristics of the observed phenomenon emerges.</a:t>
            </a:r>
          </a:p>
        </p:txBody>
      </p:sp>
    </p:spTree>
    <p:extLst>
      <p:ext uri="{BB962C8B-B14F-4D97-AF65-F5344CB8AC3E}">
        <p14:creationId xmlns:p14="http://schemas.microsoft.com/office/powerpoint/2010/main" val="41987401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solidFill>
                  <a:srgbClr val="663366"/>
                </a:solidFill>
                <a:latin typeface="Arial" charset="0"/>
              </a:rPr>
              <a:t>Narrating your review</a:t>
            </a:r>
          </a:p>
        </p:txBody>
      </p:sp>
      <p:sp>
        <p:nvSpPr>
          <p:cNvPr id="3" name="Content Placeholder 2"/>
          <p:cNvSpPr>
            <a:spLocks noGrp="1"/>
          </p:cNvSpPr>
          <p:nvPr>
            <p:ph idx="1"/>
          </p:nvPr>
        </p:nvSpPr>
        <p:spPr>
          <a:xfrm>
            <a:off x="724647" y="1472643"/>
            <a:ext cx="7962153" cy="3308533"/>
          </a:xfrm>
        </p:spPr>
        <p:txBody>
          <a:bodyPr>
            <a:normAutofit fontScale="62500" lnSpcReduction="20000"/>
          </a:bodyPr>
          <a:lstStyle/>
          <a:p>
            <a:pPr marL="514350" indent="-514350">
              <a:buFont typeface="+mj-lt"/>
              <a:buAutoNum type="arabicPeriod"/>
              <a:defRPr/>
            </a:pPr>
            <a:r>
              <a:rPr lang="en-US" sz="3100" dirty="0"/>
              <a:t>Make your ‘voice’ </a:t>
            </a:r>
            <a:r>
              <a:rPr lang="en-US" sz="3100" dirty="0" smtClean="0"/>
              <a:t>clear</a:t>
            </a:r>
            <a:endParaRPr lang="en-US" sz="3100" dirty="0"/>
          </a:p>
          <a:p>
            <a:pPr marL="514350" indent="-514350">
              <a:buFont typeface="+mj-lt"/>
              <a:buAutoNum type="arabicPeriod"/>
              <a:defRPr/>
            </a:pPr>
            <a:r>
              <a:rPr lang="en-US" sz="3100" dirty="0" smtClean="0"/>
              <a:t>You are the informed moderator for the debate/ discourse on the topic that is taking place between the authors in the literature</a:t>
            </a:r>
          </a:p>
          <a:p>
            <a:pPr marL="514350" indent="-514350">
              <a:buFont typeface="+mj-lt"/>
              <a:buAutoNum type="arabicPeriod"/>
              <a:defRPr/>
            </a:pPr>
            <a:r>
              <a:rPr lang="en-US" sz="3100" dirty="0" smtClean="0"/>
              <a:t>You are the narrator of the story</a:t>
            </a:r>
          </a:p>
          <a:p>
            <a:pPr marL="514350" indent="-514350">
              <a:buFont typeface="+mj-lt"/>
              <a:buAutoNum type="arabicPeriod"/>
              <a:defRPr/>
            </a:pPr>
            <a:r>
              <a:rPr lang="en-US" sz="3100" dirty="0" smtClean="0"/>
              <a:t>Your </a:t>
            </a:r>
            <a:r>
              <a:rPr lang="en-US" sz="3100" dirty="0"/>
              <a:t>perspective, position or standpoint, should be clearly identifiable in the literature </a:t>
            </a:r>
            <a:r>
              <a:rPr lang="en-US" sz="3100" dirty="0" smtClean="0"/>
              <a:t>review</a:t>
            </a:r>
          </a:p>
          <a:p>
            <a:pPr marL="514350" indent="-514350">
              <a:buFont typeface="+mj-lt"/>
              <a:buAutoNum type="arabicPeriod"/>
              <a:defRPr/>
            </a:pPr>
            <a:r>
              <a:rPr lang="en-US" sz="3100" dirty="0" smtClean="0"/>
              <a:t>Your theoretical </a:t>
            </a:r>
            <a:r>
              <a:rPr lang="en-US" sz="3100" dirty="0"/>
              <a:t>position </a:t>
            </a:r>
            <a:r>
              <a:rPr lang="en-US" sz="3100" dirty="0" smtClean="0"/>
              <a:t>should be </a:t>
            </a:r>
            <a:r>
              <a:rPr lang="en-US" sz="3100" dirty="0"/>
              <a:t>clearly and strongly stated </a:t>
            </a:r>
          </a:p>
          <a:p>
            <a:pPr marL="514350" indent="-514350">
              <a:buFont typeface="+mj-lt"/>
              <a:buAutoNum type="arabicPeriod"/>
              <a:defRPr/>
            </a:pPr>
            <a:r>
              <a:rPr lang="en-US" sz="3100" dirty="0" smtClean="0"/>
              <a:t>Hermeneutic approach (read Sebastian Boell's article –handout) </a:t>
            </a:r>
          </a:p>
          <a:p>
            <a:pPr>
              <a:defRPr/>
            </a:pPr>
            <a:endParaRPr lang="en-US" dirty="0" smtClean="0"/>
          </a:p>
          <a:p>
            <a:pPr>
              <a:defRPr/>
            </a:pPr>
            <a:endParaRPr lang="en-US" dirty="0" smtClean="0"/>
          </a:p>
          <a:p>
            <a:pPr>
              <a:defRPr/>
            </a:pPr>
            <a:endParaRPr lang="en-US" dirty="0" smtClean="0"/>
          </a:p>
        </p:txBody>
      </p:sp>
      <p:sp>
        <p:nvSpPr>
          <p:cNvPr id="2" name="TextBox 1"/>
          <p:cNvSpPr txBox="1"/>
          <p:nvPr/>
        </p:nvSpPr>
        <p:spPr>
          <a:xfrm>
            <a:off x="846667" y="1103312"/>
            <a:ext cx="184666"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14000646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solidFill>
                  <a:srgbClr val="663366"/>
                </a:solidFill>
                <a:latin typeface="Arial" charset="0"/>
              </a:rPr>
              <a:t>Organising your review</a:t>
            </a:r>
          </a:p>
        </p:txBody>
      </p:sp>
      <p:sp>
        <p:nvSpPr>
          <p:cNvPr id="3" name="Content Placeholder 2"/>
          <p:cNvSpPr>
            <a:spLocks noGrp="1"/>
          </p:cNvSpPr>
          <p:nvPr>
            <p:ph idx="1"/>
          </p:nvPr>
        </p:nvSpPr>
        <p:spPr>
          <a:xfrm>
            <a:off x="741363" y="1285876"/>
            <a:ext cx="7313612" cy="3443288"/>
          </a:xfrm>
        </p:spPr>
        <p:txBody>
          <a:bodyPr>
            <a:normAutofit fontScale="85000" lnSpcReduction="20000"/>
          </a:bodyPr>
          <a:lstStyle/>
          <a:p>
            <a:pPr marL="514350" indent="-514350">
              <a:buFont typeface="+mj-lt"/>
              <a:buAutoNum type="arabicPeriod"/>
              <a:defRPr/>
            </a:pPr>
            <a:r>
              <a:rPr lang="en-US" sz="2800" dirty="0" smtClean="0"/>
              <a:t>Chronological</a:t>
            </a:r>
          </a:p>
          <a:p>
            <a:pPr marL="514350" indent="-514350">
              <a:buFont typeface="+mj-lt"/>
              <a:buAutoNum type="arabicPeriod"/>
              <a:defRPr/>
            </a:pPr>
            <a:r>
              <a:rPr lang="en-US" sz="2800" dirty="0" smtClean="0"/>
              <a:t>Advancements</a:t>
            </a:r>
          </a:p>
          <a:p>
            <a:pPr marL="514350" indent="-514350">
              <a:buFont typeface="+mj-lt"/>
              <a:buAutoNum type="arabicPeriod"/>
              <a:defRPr/>
            </a:pPr>
            <a:r>
              <a:rPr lang="en-US" sz="2800" dirty="0" smtClean="0"/>
              <a:t>Geographical</a:t>
            </a:r>
          </a:p>
          <a:p>
            <a:pPr marL="514350" indent="-514350">
              <a:buFont typeface="+mj-lt"/>
              <a:buAutoNum type="arabicPeriod"/>
              <a:defRPr/>
            </a:pPr>
            <a:r>
              <a:rPr lang="en-US" sz="2800" dirty="0" smtClean="0"/>
              <a:t>Classical (major writers and seminal, landmark or benchmark studies)</a:t>
            </a:r>
          </a:p>
          <a:p>
            <a:pPr marL="514350" indent="-514350">
              <a:buFont typeface="+mj-lt"/>
              <a:buAutoNum type="arabicPeriod"/>
              <a:defRPr/>
            </a:pPr>
            <a:r>
              <a:rPr lang="en-US" sz="2800" dirty="0" smtClean="0"/>
              <a:t>Topical of thematic</a:t>
            </a:r>
          </a:p>
          <a:p>
            <a:pPr marL="514350" indent="-514350">
              <a:buFont typeface="+mj-lt"/>
              <a:buAutoNum type="arabicPeriod"/>
              <a:defRPr/>
            </a:pPr>
            <a:r>
              <a:rPr lang="en-US" sz="2800" dirty="0" smtClean="0"/>
              <a:t>Inverted pyramid</a:t>
            </a:r>
          </a:p>
          <a:p>
            <a:pPr marL="514350" indent="-514350">
              <a:buFont typeface="+mj-lt"/>
              <a:buAutoNum type="arabicPeriod"/>
              <a:defRPr/>
            </a:pPr>
            <a:r>
              <a:rPr lang="en-US" sz="2800" dirty="0" smtClean="0"/>
              <a:t>Intersections / adjacencies</a:t>
            </a:r>
          </a:p>
          <a:p>
            <a:pPr marL="514350" indent="-514350">
              <a:buFont typeface="+mj-lt"/>
              <a:buAutoNum type="arabicPeriod"/>
              <a:defRPr/>
            </a:pPr>
            <a:r>
              <a:rPr lang="en-US" sz="2800" dirty="0" smtClean="0"/>
              <a:t>Around Major questions</a:t>
            </a:r>
          </a:p>
          <a:p>
            <a:pPr>
              <a:defRPr/>
            </a:pPr>
            <a:endParaRPr lang="en-US" dirty="0" smtClean="0"/>
          </a:p>
          <a:p>
            <a:pPr>
              <a:defRPr/>
            </a:pPr>
            <a:endParaRPr lang="en-US" dirty="0" smtClean="0"/>
          </a:p>
          <a:p>
            <a:pPr>
              <a:defRPr/>
            </a:pPr>
            <a:endParaRPr lang="en-US" dirty="0" smtClean="0"/>
          </a:p>
        </p:txBody>
      </p:sp>
    </p:spTree>
    <p:extLst>
      <p:ext uri="{BB962C8B-B14F-4D97-AF65-F5344CB8AC3E}">
        <p14:creationId xmlns:p14="http://schemas.microsoft.com/office/powerpoint/2010/main" val="20981709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Kinds of structures</a:t>
            </a:r>
          </a:p>
        </p:txBody>
      </p:sp>
      <p:pic>
        <p:nvPicPr>
          <p:cNvPr id="4" name="Content Placeholder 3" descr="litreview.tiff">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rcRect l="-20799" r="-20799"/>
          <a:stretch>
            <a:fillRect/>
          </a:stretch>
        </p:blipFill>
        <p:spPr>
          <a:xfrm>
            <a:off x="457200" y="1200150"/>
            <a:ext cx="8229600" cy="3394075"/>
          </a:xfrm>
        </p:spPr>
      </p:pic>
    </p:spTree>
    <p:extLst>
      <p:ext uri="{BB962C8B-B14F-4D97-AF65-F5344CB8AC3E}">
        <p14:creationId xmlns:p14="http://schemas.microsoft.com/office/powerpoint/2010/main" val="1128246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FFFF"/>
                </a:solidFill>
              </a:rPr>
              <a:t>Organising</a:t>
            </a:r>
            <a:r>
              <a:rPr lang="en-US" dirty="0" smtClean="0">
                <a:solidFill>
                  <a:srgbClr val="FFFFFF"/>
                </a:solidFill>
              </a:rPr>
              <a:t> your review</a:t>
            </a:r>
            <a:endParaRPr lang="en-US" dirty="0">
              <a:solidFill>
                <a:srgbClr val="FFFFFF"/>
              </a:solidFill>
            </a:endParaRPr>
          </a:p>
        </p:txBody>
      </p:sp>
      <p:sp>
        <p:nvSpPr>
          <p:cNvPr id="3" name="Content Placeholder 2"/>
          <p:cNvSpPr>
            <a:spLocks noGrp="1"/>
          </p:cNvSpPr>
          <p:nvPr>
            <p:ph idx="1"/>
          </p:nvPr>
        </p:nvSpPr>
        <p:spPr>
          <a:xfrm>
            <a:off x="275307" y="1243410"/>
            <a:ext cx="8783213" cy="3747994"/>
          </a:xfrm>
        </p:spPr>
        <p:txBody>
          <a:bodyPr>
            <a:normAutofit fontScale="92500" lnSpcReduction="20000"/>
          </a:bodyPr>
          <a:lstStyle/>
          <a:p>
            <a:r>
              <a:rPr lang="en-US" sz="2800" dirty="0" smtClean="0">
                <a:solidFill>
                  <a:schemeClr val="tx1"/>
                </a:solidFill>
              </a:rPr>
              <a:t>Chronological</a:t>
            </a:r>
          </a:p>
          <a:p>
            <a:r>
              <a:rPr lang="en-US" sz="2800" dirty="0" smtClean="0">
                <a:solidFill>
                  <a:schemeClr val="tx1"/>
                </a:solidFill>
              </a:rPr>
              <a:t>Advancements</a:t>
            </a:r>
          </a:p>
          <a:p>
            <a:r>
              <a:rPr lang="en-US" sz="2800" dirty="0" smtClean="0">
                <a:solidFill>
                  <a:schemeClr val="tx1"/>
                </a:solidFill>
              </a:rPr>
              <a:t>Geographical</a:t>
            </a:r>
          </a:p>
          <a:p>
            <a:r>
              <a:rPr lang="en-US" sz="2800" dirty="0" smtClean="0">
                <a:solidFill>
                  <a:schemeClr val="tx1"/>
                </a:solidFill>
              </a:rPr>
              <a:t>Classical (major writers and seminal, landmark or benchmark studies)</a:t>
            </a:r>
          </a:p>
          <a:p>
            <a:r>
              <a:rPr lang="en-US" sz="2800" dirty="0" smtClean="0">
                <a:solidFill>
                  <a:schemeClr val="tx1"/>
                </a:solidFill>
              </a:rPr>
              <a:t>Topical of thematic</a:t>
            </a:r>
          </a:p>
          <a:p>
            <a:r>
              <a:rPr lang="en-US" sz="2800" dirty="0" smtClean="0">
                <a:solidFill>
                  <a:schemeClr val="tx1"/>
                </a:solidFill>
              </a:rPr>
              <a:t>Inverted pyramid</a:t>
            </a:r>
          </a:p>
          <a:p>
            <a:r>
              <a:rPr lang="en-US" sz="2800" dirty="0" smtClean="0">
                <a:solidFill>
                  <a:schemeClr val="tx1"/>
                </a:solidFill>
              </a:rPr>
              <a:t>Intersections / adjacencies</a:t>
            </a:r>
          </a:p>
          <a:p>
            <a:r>
              <a:rPr lang="en-US" sz="2800" dirty="0" smtClean="0">
                <a:solidFill>
                  <a:schemeClr val="tx1"/>
                </a:solidFill>
              </a:rPr>
              <a:t>Major questions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5119747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954"/>
            <a:ext cx="8229600" cy="942673"/>
          </a:xfrm>
        </p:spPr>
        <p:txBody>
          <a:bodyPr/>
          <a:lstStyle/>
          <a:p>
            <a:r>
              <a:rPr lang="en-US" dirty="0" smtClean="0">
                <a:solidFill>
                  <a:srgbClr val="FFFFFF"/>
                </a:solidFill>
              </a:rPr>
              <a:t>Structure: INTRODUCTION</a:t>
            </a:r>
            <a:endParaRPr lang="en-US" dirty="0">
              <a:solidFill>
                <a:srgbClr val="FFFFFF"/>
              </a:solidFill>
            </a:endParaRPr>
          </a:p>
        </p:txBody>
      </p:sp>
      <p:sp>
        <p:nvSpPr>
          <p:cNvPr id="3" name="Content Placeholder 2"/>
          <p:cNvSpPr>
            <a:spLocks noGrp="1"/>
          </p:cNvSpPr>
          <p:nvPr>
            <p:ph idx="1"/>
          </p:nvPr>
        </p:nvSpPr>
        <p:spPr>
          <a:xfrm>
            <a:off x="-415417" y="1063627"/>
            <a:ext cx="8836498" cy="3981065"/>
          </a:xfrm>
        </p:spPr>
        <p:txBody>
          <a:bodyPr>
            <a:normAutofit fontScale="55000" lnSpcReduction="20000"/>
          </a:bodyPr>
          <a:lstStyle/>
          <a:p>
            <a:pPr marL="742950" lvl="1" indent="-285750">
              <a:buFont typeface="Arial"/>
              <a:buChar char="•"/>
            </a:pPr>
            <a:r>
              <a:rPr lang="en-US" sz="3600" dirty="0" smtClean="0">
                <a:solidFill>
                  <a:srgbClr val="000000"/>
                </a:solidFill>
                <a:cs typeface="Rockwell"/>
              </a:rPr>
              <a:t>Identify </a:t>
            </a:r>
            <a:r>
              <a:rPr lang="en-US" sz="3600" dirty="0">
                <a:solidFill>
                  <a:srgbClr val="000000"/>
                </a:solidFill>
                <a:cs typeface="Rockwell"/>
              </a:rPr>
              <a:t>the </a:t>
            </a:r>
            <a:r>
              <a:rPr lang="en-US" sz="3600" dirty="0" smtClean="0">
                <a:solidFill>
                  <a:srgbClr val="000000"/>
                </a:solidFill>
                <a:cs typeface="Rockwell"/>
              </a:rPr>
              <a:t>topic</a:t>
            </a:r>
          </a:p>
          <a:p>
            <a:pPr marL="742950" lvl="1" indent="-285750">
              <a:buFont typeface="Arial"/>
              <a:buChar char="•"/>
            </a:pPr>
            <a:r>
              <a:rPr lang="en-US" sz="3600" dirty="0" smtClean="0">
                <a:solidFill>
                  <a:srgbClr val="000000"/>
                </a:solidFill>
                <a:cs typeface="Rockwell"/>
              </a:rPr>
              <a:t>Clarify important definitions/terminology</a:t>
            </a:r>
            <a:endParaRPr lang="en-US" sz="3600" dirty="0">
              <a:solidFill>
                <a:srgbClr val="000000"/>
              </a:solidFill>
              <a:cs typeface="Rockwell"/>
            </a:endParaRPr>
          </a:p>
          <a:p>
            <a:pPr marL="1428750" lvl="2" indent="-514350">
              <a:buFont typeface="+mj-lt"/>
              <a:buAutoNum type="arabicPeriod"/>
            </a:pPr>
            <a:r>
              <a:rPr lang="en-US" sz="3600" dirty="0">
                <a:solidFill>
                  <a:srgbClr val="000000"/>
                </a:solidFill>
                <a:cs typeface="Rockwell"/>
              </a:rPr>
              <a:t>Craft an argument for why </a:t>
            </a:r>
            <a:r>
              <a:rPr lang="en-US" sz="3600" dirty="0" smtClean="0">
                <a:solidFill>
                  <a:srgbClr val="000000"/>
                </a:solidFill>
                <a:cs typeface="Rockwell"/>
              </a:rPr>
              <a:t>the topic is </a:t>
            </a:r>
            <a:r>
              <a:rPr lang="en-US" sz="3600" dirty="0">
                <a:solidFill>
                  <a:srgbClr val="000000"/>
                </a:solidFill>
                <a:cs typeface="Rockwell"/>
              </a:rPr>
              <a:t>important/relevant to the </a:t>
            </a:r>
            <a:r>
              <a:rPr lang="en-US" sz="3600" dirty="0" smtClean="0">
                <a:solidFill>
                  <a:srgbClr val="000000"/>
                </a:solidFill>
                <a:cs typeface="Rockwell"/>
              </a:rPr>
              <a:t>field</a:t>
            </a:r>
            <a:endParaRPr lang="en-US" sz="3600" dirty="0">
              <a:solidFill>
                <a:srgbClr val="000000"/>
              </a:solidFill>
              <a:cs typeface="Rockwell"/>
            </a:endParaRPr>
          </a:p>
          <a:p>
            <a:pPr marL="1428750" lvl="2" indent="-514350">
              <a:buFont typeface="+mj-lt"/>
              <a:buAutoNum type="arabicPeriod"/>
            </a:pPr>
            <a:r>
              <a:rPr lang="en-US" sz="3600" dirty="0">
                <a:solidFill>
                  <a:srgbClr val="000000"/>
                </a:solidFill>
                <a:cs typeface="Rockwell"/>
              </a:rPr>
              <a:t>Comment on the general nature and current state of the </a:t>
            </a:r>
            <a:r>
              <a:rPr lang="en-US" sz="3600" dirty="0" smtClean="0">
                <a:solidFill>
                  <a:srgbClr val="000000"/>
                </a:solidFill>
                <a:cs typeface="Rockwell"/>
              </a:rPr>
              <a:t>literature</a:t>
            </a:r>
          </a:p>
          <a:p>
            <a:pPr marL="1428750" lvl="2" indent="-514350">
              <a:buFont typeface="+mj-lt"/>
              <a:buAutoNum type="arabicPeriod"/>
            </a:pPr>
            <a:r>
              <a:rPr lang="en-US" sz="3600" dirty="0" smtClean="0">
                <a:solidFill>
                  <a:srgbClr val="000000"/>
                </a:solidFill>
                <a:cs typeface="Rockwell"/>
              </a:rPr>
              <a:t>Narrow the problem</a:t>
            </a:r>
            <a:endParaRPr lang="en-US" sz="3600" dirty="0">
              <a:solidFill>
                <a:srgbClr val="000000"/>
              </a:solidFill>
              <a:cs typeface="Rockwell"/>
            </a:endParaRPr>
          </a:p>
          <a:p>
            <a:pPr marL="1428750" lvl="2" indent="-514350">
              <a:buFont typeface="+mj-lt"/>
              <a:buAutoNum type="arabicPeriod"/>
            </a:pPr>
            <a:r>
              <a:rPr lang="en-US" sz="3600" dirty="0">
                <a:solidFill>
                  <a:srgbClr val="000000"/>
                </a:solidFill>
                <a:cs typeface="Rockwell"/>
              </a:rPr>
              <a:t>Articulate </a:t>
            </a:r>
            <a:r>
              <a:rPr lang="en-US" sz="3600" i="1" dirty="0">
                <a:solidFill>
                  <a:srgbClr val="000000"/>
                </a:solidFill>
                <a:cs typeface="Rockwell"/>
              </a:rPr>
              <a:t>one overarching </a:t>
            </a:r>
            <a:r>
              <a:rPr lang="en-US" sz="3600" dirty="0">
                <a:solidFill>
                  <a:srgbClr val="000000"/>
                </a:solidFill>
                <a:cs typeface="Rockwell"/>
              </a:rPr>
              <a:t>core (super-ordinate) question encompassing all of the literature you have covered to this </a:t>
            </a:r>
            <a:r>
              <a:rPr lang="en-US" sz="3600" dirty="0" smtClean="0">
                <a:solidFill>
                  <a:srgbClr val="000000"/>
                </a:solidFill>
                <a:cs typeface="Rockwell"/>
              </a:rPr>
              <a:t>point – this is your literature review question (not your research question)</a:t>
            </a:r>
            <a:endParaRPr lang="en-US" sz="3600" dirty="0">
              <a:solidFill>
                <a:srgbClr val="000000"/>
              </a:solidFill>
              <a:cs typeface="Rockwell"/>
            </a:endParaRPr>
          </a:p>
          <a:p>
            <a:pPr marL="1428750" lvl="2" indent="-514350">
              <a:buFont typeface="+mj-lt"/>
              <a:buAutoNum type="arabicPeriod"/>
            </a:pPr>
            <a:r>
              <a:rPr lang="en-US" sz="3600" dirty="0">
                <a:solidFill>
                  <a:srgbClr val="000000"/>
                </a:solidFill>
                <a:cs typeface="Rockwell"/>
              </a:rPr>
              <a:t>Pose </a:t>
            </a:r>
            <a:r>
              <a:rPr lang="en-US" sz="3600" i="1" dirty="0">
                <a:solidFill>
                  <a:srgbClr val="000000"/>
                </a:solidFill>
                <a:cs typeface="Rockwell"/>
              </a:rPr>
              <a:t>one </a:t>
            </a:r>
            <a:r>
              <a:rPr lang="en-US" sz="3600" dirty="0">
                <a:solidFill>
                  <a:srgbClr val="000000"/>
                </a:solidFill>
                <a:cs typeface="Rockwell"/>
              </a:rPr>
              <a:t>answer (a thesis) to that question that the literature has collectively advanced thus </a:t>
            </a:r>
            <a:r>
              <a:rPr lang="en-US" sz="3600" dirty="0" smtClean="0">
                <a:solidFill>
                  <a:srgbClr val="000000"/>
                </a:solidFill>
                <a:cs typeface="Rockwell"/>
              </a:rPr>
              <a:t>far</a:t>
            </a:r>
          </a:p>
          <a:p>
            <a:pPr marL="1428750" lvl="2" indent="-514350">
              <a:buFont typeface="+mj-lt"/>
              <a:buAutoNum type="arabicPeriod"/>
            </a:pPr>
            <a:r>
              <a:rPr lang="en-US" sz="3600" dirty="0" smtClean="0">
                <a:solidFill>
                  <a:srgbClr val="000000"/>
                </a:solidFill>
                <a:cs typeface="Rockwell"/>
              </a:rPr>
              <a:t>Write a draft but rewrite introduction after completing review</a:t>
            </a:r>
            <a:endParaRPr lang="en-US" sz="3600" dirty="0">
              <a:solidFill>
                <a:srgbClr val="000000"/>
              </a:solidFill>
              <a:cs typeface="Rockwell"/>
            </a:endParaRPr>
          </a:p>
          <a:p>
            <a:endParaRPr lang="en-US" dirty="0"/>
          </a:p>
        </p:txBody>
      </p:sp>
    </p:spTree>
    <p:extLst>
      <p:ext uri="{BB962C8B-B14F-4D97-AF65-F5344CB8AC3E}">
        <p14:creationId xmlns:p14="http://schemas.microsoft.com/office/powerpoint/2010/main" val="1372378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lvl="0" indent="0">
              <a:buNone/>
            </a:pPr>
            <a:r>
              <a:rPr lang="en-AU" sz="2400" b="1" dirty="0"/>
              <a:t>The</a:t>
            </a:r>
            <a:r>
              <a:rPr lang="en-AU" sz="2400" dirty="0"/>
              <a:t> </a:t>
            </a:r>
            <a:r>
              <a:rPr lang="en-AU" sz="2400" b="1" dirty="0"/>
              <a:t>“so what” problem</a:t>
            </a:r>
            <a:r>
              <a:rPr lang="en-AU" sz="2400" dirty="0"/>
              <a:t>: You have a research question, but it simply doesn’t matter to anyone. Research in an applied discipline such as information </a:t>
            </a:r>
            <a:r>
              <a:rPr lang="en-AU" sz="2400" dirty="0" smtClean="0"/>
              <a:t>science </a:t>
            </a:r>
            <a:r>
              <a:rPr lang="en-AU" sz="2400" dirty="0"/>
              <a:t>“apply” knowledge to practical </a:t>
            </a:r>
            <a:r>
              <a:rPr lang="en-AU" sz="2400" dirty="0" smtClean="0"/>
              <a:t>problems. Hence, </a:t>
            </a:r>
            <a:r>
              <a:rPr lang="en-AU" sz="2400" dirty="0"/>
              <a:t>there should be practical merit (utility) in the research. You notice that you may have a so-what problem if you have trouble motivating and justifying your questions. </a:t>
            </a:r>
            <a:endParaRPr lang="en-US" sz="2400" dirty="0"/>
          </a:p>
          <a:p>
            <a:pPr marL="0" indent="0">
              <a:buNone/>
            </a:pPr>
            <a:endParaRPr lang="en-US" sz="2400" dirty="0"/>
          </a:p>
        </p:txBody>
      </p:sp>
    </p:spTree>
    <p:extLst>
      <p:ext uri="{BB962C8B-B14F-4D97-AF65-F5344CB8AC3E}">
        <p14:creationId xmlns:p14="http://schemas.microsoft.com/office/powerpoint/2010/main" val="2407841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17" y="158750"/>
            <a:ext cx="8229600" cy="857250"/>
          </a:xfrm>
        </p:spPr>
        <p:txBody>
          <a:bodyPr/>
          <a:lstStyle/>
          <a:p>
            <a:r>
              <a:rPr lang="en-US" dirty="0" smtClean="0">
                <a:solidFill>
                  <a:srgbClr val="FFFFFF"/>
                </a:solidFill>
              </a:rPr>
              <a:t>Structure: BODY</a:t>
            </a:r>
            <a:endParaRPr lang="en-US" dirty="0">
              <a:solidFill>
                <a:srgbClr val="FFFFFF"/>
              </a:solidFill>
            </a:endParaRPr>
          </a:p>
        </p:txBody>
      </p:sp>
      <p:sp>
        <p:nvSpPr>
          <p:cNvPr id="3" name="Content Placeholder 2"/>
          <p:cNvSpPr>
            <a:spLocks noGrp="1"/>
          </p:cNvSpPr>
          <p:nvPr>
            <p:ph idx="1"/>
          </p:nvPr>
        </p:nvSpPr>
        <p:spPr>
          <a:xfrm>
            <a:off x="-209550" y="1016000"/>
            <a:ext cx="7900610" cy="3713237"/>
          </a:xfrm>
        </p:spPr>
        <p:txBody>
          <a:bodyPr>
            <a:normAutofit fontScale="92500" lnSpcReduction="20000"/>
          </a:bodyPr>
          <a:lstStyle/>
          <a:p>
            <a:pPr lvl="1"/>
            <a:endParaRPr lang="en-US" b="1" dirty="0">
              <a:solidFill>
                <a:srgbClr val="0000FF"/>
              </a:solidFill>
              <a:latin typeface="Times New Roman" pitchFamily="18" charset="0"/>
              <a:cs typeface="Times New Roman" pitchFamily="18" charset="0"/>
            </a:endParaRPr>
          </a:p>
          <a:p>
            <a:pPr marL="1371600" lvl="2" indent="-457200">
              <a:buFont typeface="+mj-lt"/>
              <a:buAutoNum type="arabicPeriod"/>
            </a:pPr>
            <a:r>
              <a:rPr lang="en-US" sz="2400" dirty="0" smtClean="0">
                <a:latin typeface="Arial (body)"/>
                <a:cs typeface="Arial (body)"/>
              </a:rPr>
              <a:t>Write a critical REVIEW ESSAY </a:t>
            </a:r>
            <a:r>
              <a:rPr lang="en-US" sz="2400" dirty="0">
                <a:latin typeface="Arial (body)"/>
                <a:cs typeface="Arial (body)"/>
              </a:rPr>
              <a:t>that logically connects and transitions from one point to the next (using scholarly sources as your material)</a:t>
            </a:r>
          </a:p>
          <a:p>
            <a:pPr marL="1371600" lvl="2" indent="-457200">
              <a:buFont typeface="+mj-lt"/>
              <a:buAutoNum type="arabicPeriod"/>
            </a:pPr>
            <a:r>
              <a:rPr lang="en-US" sz="2400" dirty="0">
                <a:latin typeface="Arial (body)"/>
                <a:cs typeface="Arial (body)"/>
              </a:rPr>
              <a:t>List the criteria you are using to “accept” a study as relevant to your own research</a:t>
            </a:r>
          </a:p>
          <a:p>
            <a:pPr marL="1371600" lvl="2" indent="-457200">
              <a:buFont typeface="+mj-lt"/>
              <a:buAutoNum type="arabicPeriod"/>
            </a:pPr>
            <a:r>
              <a:rPr lang="en-US" sz="2400" dirty="0">
                <a:latin typeface="Arial (body)"/>
                <a:cs typeface="Arial (body)"/>
              </a:rPr>
              <a:t>Point out strengths and weaknesses of each source, and point out contradictions and inconsistencies </a:t>
            </a:r>
            <a:r>
              <a:rPr lang="en-US" sz="2400" i="1" dirty="0">
                <a:latin typeface="Arial (body)"/>
                <a:cs typeface="Arial (body)"/>
              </a:rPr>
              <a:t>across</a:t>
            </a:r>
            <a:r>
              <a:rPr lang="en-US" sz="2400" dirty="0">
                <a:latin typeface="Arial (body)"/>
                <a:cs typeface="Arial (body)"/>
              </a:rPr>
              <a:t> all the evaluated literature</a:t>
            </a:r>
          </a:p>
          <a:p>
            <a:pPr marL="1371600" lvl="2" indent="-457200">
              <a:buFont typeface="+mj-lt"/>
              <a:buAutoNum type="arabicPeriod"/>
            </a:pPr>
            <a:r>
              <a:rPr lang="en-US" sz="2400" dirty="0">
                <a:latin typeface="Arial (body)"/>
                <a:cs typeface="Arial (body)"/>
              </a:rPr>
              <a:t>Provide your reader with a summary at the end of a long section</a:t>
            </a:r>
          </a:p>
          <a:p>
            <a:endParaRPr lang="en-US" dirty="0"/>
          </a:p>
        </p:txBody>
      </p:sp>
    </p:spTree>
    <p:extLst>
      <p:ext uri="{BB962C8B-B14F-4D97-AF65-F5344CB8AC3E}">
        <p14:creationId xmlns:p14="http://schemas.microsoft.com/office/powerpoint/2010/main" val="35946744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Structure: BODY</a:t>
            </a:r>
            <a:endParaRPr lang="en-US" dirty="0">
              <a:solidFill>
                <a:srgbClr val="FFFFFF"/>
              </a:solidFill>
            </a:endParaRPr>
          </a:p>
        </p:txBody>
      </p:sp>
      <p:sp>
        <p:nvSpPr>
          <p:cNvPr id="3" name="Content Placeholder 2"/>
          <p:cNvSpPr>
            <a:spLocks noGrp="1"/>
          </p:cNvSpPr>
          <p:nvPr>
            <p:ph idx="1"/>
          </p:nvPr>
        </p:nvSpPr>
        <p:spPr>
          <a:xfrm>
            <a:off x="390761" y="1221621"/>
            <a:ext cx="8516785" cy="3744988"/>
          </a:xfrm>
        </p:spPr>
        <p:txBody>
          <a:bodyPr>
            <a:normAutofit fontScale="92500" lnSpcReduction="20000"/>
          </a:bodyPr>
          <a:lstStyle/>
          <a:p>
            <a:pPr>
              <a:lnSpc>
                <a:spcPct val="90000"/>
              </a:lnSpc>
              <a:buFontTx/>
              <a:buNone/>
            </a:pPr>
            <a:r>
              <a:rPr lang="en-AU" sz="2400" dirty="0" smtClean="0">
                <a:cs typeface="Rockwell"/>
              </a:rPr>
              <a:t>Critical </a:t>
            </a:r>
            <a:r>
              <a:rPr lang="en-AU" sz="2400" dirty="0">
                <a:cs typeface="Rockwell"/>
              </a:rPr>
              <a:t>evaluation – balanced assessment </a:t>
            </a:r>
            <a:endParaRPr lang="en-AU" sz="2400" dirty="0" smtClean="0">
              <a:cs typeface="Rockwell"/>
            </a:endParaRPr>
          </a:p>
          <a:p>
            <a:pPr lvl="1">
              <a:lnSpc>
                <a:spcPct val="90000"/>
              </a:lnSpc>
              <a:buFontTx/>
              <a:buNone/>
            </a:pPr>
            <a:r>
              <a:rPr lang="en-AU" sz="2400" dirty="0" smtClean="0">
                <a:cs typeface="Rockwell"/>
              </a:rPr>
              <a:t>(</a:t>
            </a:r>
            <a:r>
              <a:rPr lang="en-AU" sz="2400" dirty="0">
                <a:cs typeface="Rockwell"/>
              </a:rPr>
              <a:t>not only pointing out negatives – </a:t>
            </a:r>
            <a:r>
              <a:rPr lang="en-AU" sz="2400" dirty="0" smtClean="0">
                <a:cs typeface="Rockwell"/>
              </a:rPr>
              <a:t>critiquing) </a:t>
            </a:r>
            <a:endParaRPr lang="en-AU" sz="2400" dirty="0">
              <a:cs typeface="Rockwell"/>
            </a:endParaRPr>
          </a:p>
          <a:p>
            <a:pPr>
              <a:lnSpc>
                <a:spcPct val="90000"/>
              </a:lnSpc>
              <a:buFontTx/>
              <a:buNone/>
            </a:pPr>
            <a:r>
              <a:rPr lang="en-AU" sz="2400" i="1" dirty="0" smtClean="0">
                <a:cs typeface="Rockwell"/>
              </a:rPr>
              <a:t>	Involves </a:t>
            </a:r>
          </a:p>
          <a:p>
            <a:pPr marL="1371600" lvl="2" indent="-457200">
              <a:lnSpc>
                <a:spcPct val="90000"/>
              </a:lnSpc>
              <a:buFont typeface="+mj-lt"/>
              <a:buAutoNum type="arabicPeriod"/>
            </a:pPr>
            <a:r>
              <a:rPr lang="en-AU" sz="2400" dirty="0" smtClean="0">
                <a:cs typeface="Rockwell"/>
              </a:rPr>
              <a:t>Examining assumptions.</a:t>
            </a:r>
            <a:endParaRPr lang="en-AU" sz="2400" dirty="0">
              <a:cs typeface="Rockwell"/>
            </a:endParaRPr>
          </a:p>
          <a:p>
            <a:pPr marL="1371600" lvl="2" indent="-457200">
              <a:lnSpc>
                <a:spcPct val="90000"/>
              </a:lnSpc>
              <a:buFont typeface="+mj-lt"/>
              <a:buAutoNum type="arabicPeriod"/>
            </a:pPr>
            <a:r>
              <a:rPr lang="en-AU" sz="2400" dirty="0">
                <a:cs typeface="Rockwell"/>
              </a:rPr>
              <a:t>Questioning and challenging </a:t>
            </a:r>
            <a:r>
              <a:rPr lang="en-AU" sz="2400" dirty="0" smtClean="0">
                <a:cs typeface="Rockwell"/>
              </a:rPr>
              <a:t>ideas.</a:t>
            </a:r>
          </a:p>
          <a:p>
            <a:pPr marL="1371600" lvl="2" indent="-457200">
              <a:lnSpc>
                <a:spcPct val="90000"/>
              </a:lnSpc>
              <a:buFont typeface="+mj-lt"/>
              <a:buAutoNum type="arabicPeriod"/>
            </a:pPr>
            <a:r>
              <a:rPr lang="en-AU" sz="2400" dirty="0" smtClean="0">
                <a:cs typeface="Rockwell"/>
              </a:rPr>
              <a:t>Using one reference to critique another.</a:t>
            </a:r>
            <a:endParaRPr lang="en-AU" sz="2400" dirty="0">
              <a:cs typeface="Rockwell"/>
            </a:endParaRPr>
          </a:p>
          <a:p>
            <a:pPr marL="1371600" lvl="2" indent="-457200">
              <a:lnSpc>
                <a:spcPct val="90000"/>
              </a:lnSpc>
              <a:buFont typeface="+mj-lt"/>
              <a:buAutoNum type="arabicPeriod"/>
            </a:pPr>
            <a:r>
              <a:rPr lang="en-AU" sz="2400" dirty="0">
                <a:cs typeface="Rockwell"/>
              </a:rPr>
              <a:t>Judging validity and worth of </a:t>
            </a:r>
            <a:r>
              <a:rPr lang="en-AU" sz="2400" dirty="0" smtClean="0">
                <a:cs typeface="Rockwell"/>
              </a:rPr>
              <a:t>evidence.</a:t>
            </a:r>
            <a:endParaRPr lang="en-AU" sz="2400" dirty="0">
              <a:cs typeface="Rockwell"/>
            </a:endParaRPr>
          </a:p>
          <a:p>
            <a:pPr marL="1371600" lvl="2" indent="-457200">
              <a:lnSpc>
                <a:spcPct val="90000"/>
              </a:lnSpc>
              <a:buFont typeface="+mj-lt"/>
              <a:buAutoNum type="arabicPeriod"/>
            </a:pPr>
            <a:r>
              <a:rPr lang="en-AU" sz="2400" dirty="0">
                <a:cs typeface="Rockwell"/>
              </a:rPr>
              <a:t>Providing evidence for your </a:t>
            </a:r>
            <a:r>
              <a:rPr lang="en-AU" sz="2400" dirty="0" smtClean="0">
                <a:cs typeface="Rockwell"/>
              </a:rPr>
              <a:t>claims.</a:t>
            </a:r>
            <a:endParaRPr lang="en-AU" sz="2400" dirty="0">
              <a:cs typeface="Rockwell"/>
            </a:endParaRPr>
          </a:p>
          <a:p>
            <a:pPr marL="1371600" lvl="2" indent="-457200">
              <a:lnSpc>
                <a:spcPct val="90000"/>
              </a:lnSpc>
              <a:buFont typeface="+mj-lt"/>
              <a:buAutoNum type="arabicPeriod"/>
            </a:pPr>
            <a:r>
              <a:rPr lang="en-AU" sz="2400" dirty="0">
                <a:cs typeface="Rockwell"/>
              </a:rPr>
              <a:t>Forming opinions / </a:t>
            </a:r>
            <a:r>
              <a:rPr lang="en-AU" sz="2400" dirty="0" smtClean="0">
                <a:cs typeface="Rockwell"/>
              </a:rPr>
              <a:t>arguments.</a:t>
            </a:r>
            <a:endParaRPr lang="en-AU" sz="2400" dirty="0">
              <a:cs typeface="Rockwell"/>
            </a:endParaRPr>
          </a:p>
          <a:p>
            <a:pPr marL="1371600" lvl="2" indent="-457200">
              <a:lnSpc>
                <a:spcPct val="90000"/>
              </a:lnSpc>
              <a:buFont typeface="+mj-lt"/>
              <a:buAutoNum type="arabicPeriod"/>
            </a:pPr>
            <a:r>
              <a:rPr lang="en-AU" sz="2400" dirty="0">
                <a:cs typeface="Rockwell"/>
              </a:rPr>
              <a:t>Making connections </a:t>
            </a:r>
            <a:r>
              <a:rPr lang="en-AU" sz="2400" dirty="0" smtClean="0">
                <a:cs typeface="Rockwell"/>
              </a:rPr>
              <a:t>by cross-referencing.</a:t>
            </a:r>
          </a:p>
          <a:p>
            <a:pPr marL="1371600" lvl="2" indent="-457200">
              <a:lnSpc>
                <a:spcPct val="90000"/>
              </a:lnSpc>
              <a:buFont typeface="+mj-lt"/>
              <a:buAutoNum type="arabicPeriod"/>
            </a:pPr>
            <a:r>
              <a:rPr lang="en-AU" sz="2400" dirty="0" smtClean="0">
                <a:cs typeface="Rockwell"/>
              </a:rPr>
              <a:t>Making connections to your topic</a:t>
            </a:r>
          </a:p>
          <a:p>
            <a:pPr marL="1371600" lvl="2" indent="-457200">
              <a:lnSpc>
                <a:spcPct val="90000"/>
              </a:lnSpc>
              <a:buFont typeface="+mj-lt"/>
              <a:buAutoNum type="arabicPeriod"/>
            </a:pPr>
            <a:r>
              <a:rPr lang="en-AU" sz="2400" dirty="0" smtClean="0">
                <a:cs typeface="Rockwell"/>
              </a:rPr>
              <a:t>SO WHAT question!</a:t>
            </a:r>
            <a:endParaRPr lang="en-AU" sz="2400" dirty="0">
              <a:cs typeface="Rockwell"/>
            </a:endParaRPr>
          </a:p>
          <a:p>
            <a:endParaRPr lang="en-US" dirty="0"/>
          </a:p>
        </p:txBody>
      </p:sp>
    </p:spTree>
    <p:extLst>
      <p:ext uri="{BB962C8B-B14F-4D97-AF65-F5344CB8AC3E}">
        <p14:creationId xmlns:p14="http://schemas.microsoft.com/office/powerpoint/2010/main" val="3450880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Structure: CONCLUSION</a:t>
            </a:r>
            <a:endParaRPr lang="en-US" dirty="0">
              <a:solidFill>
                <a:srgbClr val="FFFFFF"/>
              </a:solidFill>
            </a:endParaRPr>
          </a:p>
        </p:txBody>
      </p:sp>
      <p:sp>
        <p:nvSpPr>
          <p:cNvPr id="3" name="Content Placeholder 2"/>
          <p:cNvSpPr>
            <a:spLocks noGrp="1"/>
          </p:cNvSpPr>
          <p:nvPr>
            <p:ph idx="1"/>
          </p:nvPr>
        </p:nvSpPr>
        <p:spPr>
          <a:xfrm>
            <a:off x="-158750" y="1222377"/>
            <a:ext cx="8541657" cy="3774470"/>
          </a:xfrm>
        </p:spPr>
        <p:txBody>
          <a:bodyPr>
            <a:normAutofit lnSpcReduction="10000"/>
          </a:bodyPr>
          <a:lstStyle/>
          <a:p>
            <a:pPr marL="1371600" lvl="2" indent="-457200">
              <a:buFont typeface="+mj-lt"/>
              <a:buAutoNum type="arabicPeriod"/>
            </a:pPr>
            <a:r>
              <a:rPr lang="en-US" sz="2400" dirty="0" smtClean="0">
                <a:latin typeface="Arial Body"/>
                <a:cs typeface="Arial Body"/>
              </a:rPr>
              <a:t>Provide </a:t>
            </a:r>
            <a:r>
              <a:rPr lang="en-US" sz="2400" dirty="0">
                <a:latin typeface="Arial Body"/>
                <a:cs typeface="Arial Body"/>
              </a:rPr>
              <a:t>your reader with a summary that restates the larger overarching (super-ordinate) question and the answer/thesis you detected across all the </a:t>
            </a:r>
            <a:r>
              <a:rPr lang="en-US" sz="2400" dirty="0" smtClean="0">
                <a:latin typeface="Arial Body"/>
                <a:cs typeface="Arial Body"/>
              </a:rPr>
              <a:t>literature</a:t>
            </a:r>
            <a:endParaRPr lang="en-US" sz="2400" dirty="0">
              <a:latin typeface="Arial Body"/>
              <a:cs typeface="Arial Body"/>
            </a:endParaRPr>
          </a:p>
          <a:p>
            <a:pPr marL="1371600" lvl="2" indent="-457200">
              <a:buFont typeface="+mj-lt"/>
              <a:buAutoNum type="arabicPeriod"/>
            </a:pPr>
            <a:r>
              <a:rPr lang="en-US" sz="2400" dirty="0">
                <a:latin typeface="Arial Body"/>
                <a:cs typeface="Arial Body"/>
              </a:rPr>
              <a:t>Based upon your analysis of the current literature, pose a new and original super-ordinate question that future research </a:t>
            </a:r>
            <a:r>
              <a:rPr lang="en-US" sz="2400" dirty="0" smtClean="0">
                <a:latin typeface="Arial Body"/>
                <a:cs typeface="Arial Body"/>
              </a:rPr>
              <a:t>(your </a:t>
            </a:r>
            <a:r>
              <a:rPr lang="en-US" sz="2400" dirty="0">
                <a:latin typeface="Arial Body"/>
                <a:cs typeface="Arial Body"/>
              </a:rPr>
              <a:t>research) should investigate </a:t>
            </a:r>
            <a:r>
              <a:rPr lang="en-US" sz="2400" dirty="0" smtClean="0">
                <a:latin typeface="Arial Body"/>
                <a:cs typeface="Arial Body"/>
              </a:rPr>
              <a:t>based on ideas </a:t>
            </a:r>
            <a:r>
              <a:rPr lang="en-US" sz="2400" dirty="0">
                <a:latin typeface="Arial Body"/>
                <a:cs typeface="Arial Body"/>
              </a:rPr>
              <a:t>about what this might be from the gaps </a:t>
            </a:r>
            <a:r>
              <a:rPr lang="en-US" sz="2400" dirty="0" smtClean="0">
                <a:latin typeface="Arial Body"/>
                <a:cs typeface="Arial Body"/>
              </a:rPr>
              <a:t>you </a:t>
            </a:r>
            <a:r>
              <a:rPr lang="en-US" sz="2400" dirty="0">
                <a:latin typeface="Arial Body"/>
                <a:cs typeface="Arial Body"/>
              </a:rPr>
              <a:t>saw emerge from all the literature </a:t>
            </a:r>
            <a:r>
              <a:rPr lang="en-US" sz="2400" dirty="0" smtClean="0">
                <a:latin typeface="Arial Body"/>
                <a:cs typeface="Arial Body"/>
              </a:rPr>
              <a:t>examined </a:t>
            </a:r>
            <a:r>
              <a:rPr lang="en-US" sz="2400" dirty="0">
                <a:latin typeface="Arial Body"/>
                <a:cs typeface="Arial Body"/>
              </a:rPr>
              <a:t>thus </a:t>
            </a:r>
            <a:r>
              <a:rPr lang="en-US" sz="2400" dirty="0" smtClean="0">
                <a:latin typeface="Arial Body"/>
                <a:cs typeface="Arial Body"/>
              </a:rPr>
              <a:t>far.</a:t>
            </a:r>
            <a:endParaRPr lang="en-US" sz="2400" dirty="0">
              <a:latin typeface="Arial Body"/>
              <a:cs typeface="Arial Body"/>
            </a:endParaRPr>
          </a:p>
          <a:p>
            <a:pPr lvl="2"/>
            <a:endParaRPr lang="en-US" sz="1600" dirty="0">
              <a:solidFill>
                <a:srgbClr val="0000FF"/>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1578308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Structure: REFERENCES</a:t>
            </a:r>
            <a:endParaRPr lang="en-US" dirty="0">
              <a:solidFill>
                <a:srgbClr val="FFFFFF"/>
              </a:solidFill>
            </a:endParaRPr>
          </a:p>
        </p:txBody>
      </p:sp>
      <p:sp>
        <p:nvSpPr>
          <p:cNvPr id="3" name="Content Placeholder 2"/>
          <p:cNvSpPr>
            <a:spLocks noGrp="1"/>
          </p:cNvSpPr>
          <p:nvPr>
            <p:ph idx="1"/>
          </p:nvPr>
        </p:nvSpPr>
        <p:spPr>
          <a:xfrm>
            <a:off x="0" y="1225758"/>
            <a:ext cx="8405488" cy="2963783"/>
          </a:xfrm>
        </p:spPr>
        <p:txBody>
          <a:bodyPr/>
          <a:lstStyle/>
          <a:p>
            <a:pPr marL="1371600" lvl="2" indent="-457200">
              <a:buFont typeface="+mj-lt"/>
              <a:buAutoNum type="arabicPeriod"/>
            </a:pPr>
            <a:r>
              <a:rPr lang="en-US" sz="2400" dirty="0" smtClean="0">
                <a:cs typeface="Times New Roman" pitchFamily="18" charset="0"/>
              </a:rPr>
              <a:t>Frequently </a:t>
            </a:r>
            <a:r>
              <a:rPr lang="en-US" sz="2400" dirty="0">
                <a:cs typeface="Times New Roman" pitchFamily="18" charset="0"/>
              </a:rPr>
              <a:t>consult an appropriate style </a:t>
            </a:r>
            <a:r>
              <a:rPr lang="en-US" sz="2400" dirty="0" smtClean="0">
                <a:cs typeface="Times New Roman" pitchFamily="18" charset="0"/>
              </a:rPr>
              <a:t>guide (this is not just for the reference list but also for how to use quotations and extracts). </a:t>
            </a:r>
            <a:r>
              <a:rPr lang="en-US" dirty="0" smtClean="0">
                <a:cs typeface="Times New Roman" pitchFamily="18" charset="0"/>
              </a:rPr>
              <a:t>In Information Science, the most common is APA (American Psychological Association style).</a:t>
            </a:r>
            <a:endParaRPr lang="en-US" sz="2400" dirty="0">
              <a:cs typeface="Times New Roman" pitchFamily="18" charset="0"/>
            </a:endParaRPr>
          </a:p>
          <a:p>
            <a:pPr marL="1371600" lvl="2" indent="-457200">
              <a:buFont typeface="+mj-lt"/>
              <a:buAutoNum type="arabicPeriod"/>
            </a:pPr>
            <a:r>
              <a:rPr lang="en-US" sz="2400" dirty="0" smtClean="0">
                <a:cs typeface="Times New Roman" pitchFamily="18" charset="0"/>
              </a:rPr>
              <a:t>IMPORTANT: Items </a:t>
            </a:r>
            <a:r>
              <a:rPr lang="en-US" sz="2400" dirty="0">
                <a:cs typeface="Times New Roman" pitchFamily="18" charset="0"/>
              </a:rPr>
              <a:t>in the reference list should include only sources </a:t>
            </a:r>
            <a:r>
              <a:rPr lang="en-US" sz="2400" dirty="0" smtClean="0">
                <a:cs typeface="Times New Roman" pitchFamily="18" charset="0"/>
              </a:rPr>
              <a:t>actually cited </a:t>
            </a:r>
            <a:r>
              <a:rPr lang="en-US" sz="2400" dirty="0">
                <a:cs typeface="Times New Roman" pitchFamily="18" charset="0"/>
              </a:rPr>
              <a:t>in the literature review, not sources simply </a:t>
            </a:r>
            <a:r>
              <a:rPr lang="en-US" sz="2400" dirty="0" smtClean="0">
                <a:cs typeface="Times New Roman" pitchFamily="18" charset="0"/>
              </a:rPr>
              <a:t>examined.</a:t>
            </a:r>
          </a:p>
          <a:p>
            <a:pPr marL="1371600" lvl="2" indent="-457200">
              <a:buFont typeface="+mj-lt"/>
              <a:buAutoNum type="arabicPeriod"/>
            </a:pPr>
            <a:r>
              <a:rPr lang="en-US" dirty="0" smtClean="0">
                <a:cs typeface="Times New Roman" pitchFamily="18" charset="0"/>
              </a:rPr>
              <a:t>Remember the difference between a REFERENCE LIST and a BIBLIOGRAPHY.</a:t>
            </a:r>
            <a:endParaRPr lang="en-US" sz="2400" dirty="0">
              <a:cs typeface="Times New Roman" pitchFamily="18" charset="0"/>
            </a:endParaRPr>
          </a:p>
          <a:p>
            <a:pPr lvl="2">
              <a:buFont typeface="Arial"/>
              <a:buChar char="•"/>
            </a:pPr>
            <a:endParaRPr lang="en-US" sz="2400" dirty="0">
              <a:latin typeface="Times New Roman" pitchFamily="18" charset="0"/>
              <a:cs typeface="Times New Roman" pitchFamily="18" charset="0"/>
            </a:endParaRPr>
          </a:p>
          <a:p>
            <a:pPr marL="457200" lvl="2" indent="0">
              <a:buNone/>
            </a:pPr>
            <a:endParaRPr lang="en-US" dirty="0"/>
          </a:p>
        </p:txBody>
      </p:sp>
    </p:spTree>
    <p:extLst>
      <p:ext uri="{BB962C8B-B14F-4D97-AF65-F5344CB8AC3E}">
        <p14:creationId xmlns:p14="http://schemas.microsoft.com/office/powerpoint/2010/main" val="2536206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490400"/>
            <a:ext cx="8229600" cy="3103827"/>
          </a:xfrm>
        </p:spPr>
        <p:txBody>
          <a:bodyPr>
            <a:normAutofit/>
          </a:bodyPr>
          <a:lstStyle/>
          <a:p>
            <a:pPr marL="0" lvl="0" indent="0">
              <a:buNone/>
            </a:pPr>
            <a:r>
              <a:rPr lang="en-AU" sz="2400" b="1" dirty="0"/>
              <a:t>The</a:t>
            </a:r>
            <a:r>
              <a:rPr lang="en-AU" sz="2400" dirty="0"/>
              <a:t> “</a:t>
            </a:r>
            <a:r>
              <a:rPr lang="en-AU" sz="2400" b="1" dirty="0"/>
              <a:t>solving-the-world” problem</a:t>
            </a:r>
            <a:r>
              <a:rPr lang="en-AU" sz="2400" dirty="0"/>
              <a:t>: Your research question is indeed important. But it simply cannot be answered given the resource constraints - it’s basically only you – and/or the time </a:t>
            </a:r>
            <a:r>
              <a:rPr lang="en-AU" sz="2400" dirty="0" smtClean="0"/>
              <a:t>constraints, and </a:t>
            </a:r>
            <a:r>
              <a:rPr lang="en-AU" sz="2400" dirty="0"/>
              <a:t>typically you </a:t>
            </a:r>
            <a:r>
              <a:rPr lang="en-AU" sz="2400" dirty="0" smtClean="0"/>
              <a:t>will certainly not get to know </a:t>
            </a:r>
            <a:r>
              <a:rPr lang="en-AU" sz="2400" dirty="0"/>
              <a:t>enough </a:t>
            </a:r>
            <a:r>
              <a:rPr lang="en-AU" sz="2400" dirty="0" smtClean="0"/>
              <a:t>to </a:t>
            </a:r>
            <a:r>
              <a:rPr lang="en-AU" sz="2400" dirty="0"/>
              <a:t>find the solution </a:t>
            </a:r>
            <a:r>
              <a:rPr lang="en-US" sz="2400" dirty="0" smtClean="0"/>
              <a:t>to large problems.</a:t>
            </a:r>
            <a:endParaRPr lang="en-US" sz="2400" dirty="0"/>
          </a:p>
          <a:p>
            <a:pPr marL="0" indent="0">
              <a:buNone/>
            </a:pPr>
            <a:endParaRPr lang="en-US" sz="2800" dirty="0"/>
          </a:p>
        </p:txBody>
      </p:sp>
    </p:spTree>
    <p:extLst>
      <p:ext uri="{BB962C8B-B14F-4D97-AF65-F5344CB8AC3E}">
        <p14:creationId xmlns:p14="http://schemas.microsoft.com/office/powerpoint/2010/main" val="1395074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Autofit/>
          </a:bodyPr>
          <a:lstStyle/>
          <a:p>
            <a:pPr marL="0" lvl="0" indent="0" hangingPunct="0">
              <a:buNone/>
            </a:pPr>
            <a:r>
              <a:rPr lang="en-AU" sz="2400" b="1" dirty="0" smtClean="0"/>
              <a:t>The</a:t>
            </a:r>
            <a:r>
              <a:rPr lang="en-AU" sz="2400" dirty="0" smtClean="0"/>
              <a:t> </a:t>
            </a:r>
            <a:r>
              <a:rPr lang="en-AU" sz="2400" b="1" dirty="0"/>
              <a:t>“insolvability” problem</a:t>
            </a:r>
            <a:r>
              <a:rPr lang="en-AU" sz="2400" dirty="0"/>
              <a:t>: Your question simply cannot be answered </a:t>
            </a:r>
            <a:r>
              <a:rPr lang="en-AU" sz="2400" dirty="0" smtClean="0"/>
              <a:t>meaningfully in the time you have. </a:t>
            </a:r>
            <a:r>
              <a:rPr lang="en-AU" sz="2400" dirty="0"/>
              <a:t>Sometimes this is because of a logical problem in the question, because the information needed to answer the question cannot be logically or legally obtained, or because the answer is so hard to obtain that feasibility of the research within the constraints is not possible. A good example </a:t>
            </a:r>
            <a:r>
              <a:rPr lang="en-AU" sz="2400" dirty="0" smtClean="0"/>
              <a:t>is </a:t>
            </a:r>
            <a:r>
              <a:rPr lang="en-AU" sz="2400" dirty="0"/>
              <a:t>that of longitudinal studies (research that examines the evolution of phenomena over time). </a:t>
            </a:r>
            <a:endParaRPr lang="en-US" sz="2400" dirty="0"/>
          </a:p>
        </p:txBody>
      </p:sp>
    </p:spTree>
    <p:extLst>
      <p:ext uri="{BB962C8B-B14F-4D97-AF65-F5344CB8AC3E}">
        <p14:creationId xmlns:p14="http://schemas.microsoft.com/office/powerpoint/2010/main" val="93970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AU" sz="2400" b="1" dirty="0"/>
              <a:t>The “multitude” problem</a:t>
            </a:r>
            <a:r>
              <a:rPr lang="en-AU" sz="2400" dirty="0"/>
              <a:t>: You are simply asking too many questions. In turn, most of your questions are too narrow, too irrelevant, too grand, or otherwise deficient. </a:t>
            </a:r>
            <a:r>
              <a:rPr lang="en-AU" sz="2400" dirty="0" smtClean="0"/>
              <a:t>A </a:t>
            </a:r>
            <a:r>
              <a:rPr lang="en-AU" sz="2400" dirty="0"/>
              <a:t>good study sets out to answer one question. Maybe two if you are ambitious. Nothing is gained by setting out to answer six questions. Most likely, most of them will fall under </a:t>
            </a:r>
            <a:r>
              <a:rPr lang="en-AU" sz="2400" dirty="0" smtClean="0"/>
              <a:t>the category of ‘not proper </a:t>
            </a:r>
            <a:r>
              <a:rPr lang="en-AU" sz="2400" dirty="0"/>
              <a:t>research </a:t>
            </a:r>
            <a:r>
              <a:rPr lang="en-AU" sz="2400" dirty="0" smtClean="0"/>
              <a:t>question</a:t>
            </a:r>
            <a:r>
              <a:rPr lang="en-US" sz="2400" dirty="0" smtClean="0"/>
              <a:t>s.’</a:t>
            </a:r>
            <a:endParaRPr lang="en-US" sz="2400" dirty="0"/>
          </a:p>
        </p:txBody>
      </p:sp>
    </p:spTree>
    <p:extLst>
      <p:ext uri="{BB962C8B-B14F-4D97-AF65-F5344CB8AC3E}">
        <p14:creationId xmlns:p14="http://schemas.microsoft.com/office/powerpoint/2010/main" val="3732245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are ‘not proper research questions’?</a:t>
            </a:r>
            <a:endParaRPr lang="en-US" dirty="0"/>
          </a:p>
        </p:txBody>
      </p:sp>
      <p:sp>
        <p:nvSpPr>
          <p:cNvPr id="3" name="Content Placeholder 2"/>
          <p:cNvSpPr>
            <a:spLocks noGrp="1"/>
          </p:cNvSpPr>
          <p:nvPr>
            <p:ph idx="1"/>
          </p:nvPr>
        </p:nvSpPr>
        <p:spPr/>
        <p:txBody>
          <a:bodyPr>
            <a:normAutofit fontScale="92500" lnSpcReduction="20000"/>
          </a:bodyPr>
          <a:lstStyle/>
          <a:p>
            <a:pPr lvl="0" hangingPunct="0">
              <a:buFont typeface="Arial"/>
              <a:buChar char="•"/>
            </a:pPr>
            <a:r>
              <a:rPr lang="en-AU" b="1" i="1" dirty="0"/>
              <a:t>Obvious questions</a:t>
            </a:r>
            <a:r>
              <a:rPr lang="en-AU" dirty="0"/>
              <a:t>: “Are there challenges in using information technology?” Of course there are. Obvious questions have answers to which everyone would agree.</a:t>
            </a:r>
            <a:endParaRPr lang="en-US" dirty="0"/>
          </a:p>
          <a:p>
            <a:pPr lvl="0" hangingPunct="0">
              <a:buFont typeface="Arial"/>
              <a:buChar char="•"/>
            </a:pPr>
            <a:r>
              <a:rPr lang="en-AU" b="1" i="1" dirty="0"/>
              <a:t>Irrelevant questions</a:t>
            </a:r>
            <a:r>
              <a:rPr lang="en-AU" dirty="0"/>
              <a:t>: “What is the influence of weather on the salaries of </a:t>
            </a:r>
            <a:r>
              <a:rPr lang="en-AU" dirty="0" smtClean="0"/>
              <a:t>information </a:t>
            </a:r>
            <a:r>
              <a:rPr lang="en-AU" dirty="0"/>
              <a:t>professionals?” There is no reason to believe that there is any influence whatsoever. </a:t>
            </a:r>
            <a:endParaRPr lang="en-US" dirty="0"/>
          </a:p>
          <a:p>
            <a:pPr lvl="0" hangingPunct="0">
              <a:buFont typeface="Arial"/>
              <a:buChar char="•"/>
            </a:pPr>
            <a:r>
              <a:rPr lang="en-AU" b="1" i="1" dirty="0"/>
              <a:t>Absurd questions</a:t>
            </a:r>
            <a:r>
              <a:rPr lang="en-AU" dirty="0"/>
              <a:t>: “Is the earth flat after all?” Absurd questions have answers </a:t>
            </a:r>
            <a:r>
              <a:rPr lang="en-AU" dirty="0" smtClean="0"/>
              <a:t>but…</a:t>
            </a:r>
          </a:p>
          <a:p>
            <a:pPr lvl="0" hangingPunct="0">
              <a:buFont typeface="Arial"/>
              <a:buChar char="•"/>
            </a:pPr>
            <a:r>
              <a:rPr lang="en-AU" b="1" i="1" dirty="0" smtClean="0"/>
              <a:t>Definitional </a:t>
            </a:r>
            <a:r>
              <a:rPr lang="en-AU" b="1" i="1" dirty="0"/>
              <a:t>questions</a:t>
            </a:r>
            <a:r>
              <a:rPr lang="en-AU" dirty="0"/>
              <a:t>: “Is </a:t>
            </a:r>
            <a:r>
              <a:rPr lang="en-AU" dirty="0" smtClean="0"/>
              <a:t>political </a:t>
            </a:r>
            <a:r>
              <a:rPr lang="en-AU" dirty="0"/>
              <a:t>conflict characterised by disagreement?” That is simply a matter of creating a concept that says it does. Definition is a mere form of description, not research. </a:t>
            </a:r>
            <a:endParaRPr lang="en-US" dirty="0"/>
          </a:p>
          <a:p>
            <a:pPr lvl="0" hangingPunct="0">
              <a:buFont typeface="Arial"/>
              <a:buChar char="•"/>
            </a:pPr>
            <a:r>
              <a:rPr lang="en-AU" b="1" i="1" dirty="0"/>
              <a:t>Affirmation questions</a:t>
            </a:r>
            <a:r>
              <a:rPr lang="en-AU" dirty="0"/>
              <a:t>: “Can a decision-support tool be developed to facilitate decision-making for senior </a:t>
            </a:r>
            <a:r>
              <a:rPr lang="en-AU" dirty="0" smtClean="0"/>
              <a:t>information managers?</a:t>
            </a:r>
            <a:r>
              <a:rPr lang="en-AU" dirty="0"/>
              <a:t>” I sure hope so. There is no reason to believe that it cannot be done.</a:t>
            </a:r>
            <a:endParaRPr lang="en-US" dirty="0"/>
          </a:p>
          <a:p>
            <a:pPr marL="0" indent="0">
              <a:buNone/>
            </a:pPr>
            <a:endParaRPr lang="en-US" dirty="0"/>
          </a:p>
        </p:txBody>
      </p:sp>
    </p:spTree>
    <p:extLst>
      <p:ext uri="{BB962C8B-B14F-4D97-AF65-F5344CB8AC3E}">
        <p14:creationId xmlns:p14="http://schemas.microsoft.com/office/powerpoint/2010/main" val="232057509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1580</TotalTime>
  <Words>3131</Words>
  <Application>Microsoft Office PowerPoint</Application>
  <PresentationFormat>On-screen Show (16:9)</PresentationFormat>
  <Paragraphs>324</Paragraphs>
  <Slides>53</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Arial (body)</vt:lpstr>
      <vt:lpstr>Arial Body</vt:lpstr>
      <vt:lpstr>Lucida Grande</vt:lpstr>
      <vt:lpstr>ＭＳ Ｐゴシック</vt:lpstr>
      <vt:lpstr>Rockwell (Body)</vt:lpstr>
      <vt:lpstr>Arial</vt:lpstr>
      <vt:lpstr>Calibri</vt:lpstr>
      <vt:lpstr>Rockwell</vt:lpstr>
      <vt:lpstr>Times New Roman</vt:lpstr>
      <vt:lpstr>Verdana</vt:lpstr>
      <vt:lpstr>Wingdings</vt:lpstr>
      <vt:lpstr>Wingdings 2</vt:lpstr>
      <vt:lpstr>1_Office Theme</vt:lpstr>
      <vt:lpstr>Default Theme</vt:lpstr>
      <vt:lpstr> Research Methods: Literature Review  Dr. Bhuva Narayan University of Technology Sydney </vt:lpstr>
      <vt:lpstr>Process  1. Broad research questions or research area 2. Literature search 3. Annotated bibliography 4. Conceptual framework 5. Literature review 6. Specific research question or problem identified</vt:lpstr>
      <vt:lpstr>PowerPoint Presentation</vt:lpstr>
      <vt:lpstr>Problems with formulating a question</vt:lpstr>
      <vt:lpstr>PowerPoint Presentation</vt:lpstr>
      <vt:lpstr>PowerPoint Presentation</vt:lpstr>
      <vt:lpstr>PowerPoint Presentation</vt:lpstr>
      <vt:lpstr>PowerPoint Presentation</vt:lpstr>
      <vt:lpstr>So what are ‘not proper research questions’?</vt:lpstr>
      <vt:lpstr>Guiding questions to find research questions</vt:lpstr>
      <vt:lpstr>Types of research</vt:lpstr>
      <vt:lpstr>Methodological frameworks</vt:lpstr>
      <vt:lpstr>Types of research questions</vt:lpstr>
      <vt:lpstr>Structuring your research question</vt:lpstr>
      <vt:lpstr>Justifying a research question</vt:lpstr>
      <vt:lpstr>    Literature Reviews </vt:lpstr>
      <vt:lpstr>Why a literature review?</vt:lpstr>
      <vt:lpstr>Why? Because...</vt:lpstr>
      <vt:lpstr>A literature review can be...</vt:lpstr>
      <vt:lpstr>What a Literature Review is NOT</vt:lpstr>
      <vt:lpstr>What a Literature Review is NOT (2)</vt:lpstr>
      <vt:lpstr>What a Literature Review IS</vt:lpstr>
      <vt:lpstr>What a Literature Review IS (2)</vt:lpstr>
      <vt:lpstr>What a Literature Review IS (3)</vt:lpstr>
      <vt:lpstr>The process of searching the literature should answer these questions:</vt:lpstr>
      <vt:lpstr>So, you write a literature review because.....</vt:lpstr>
      <vt:lpstr>PowerPoint Presentation</vt:lpstr>
      <vt:lpstr>Tools for managing your citations</vt:lpstr>
      <vt:lpstr>PowerPoint Presentation</vt:lpstr>
      <vt:lpstr>PowerPoint Presentation</vt:lpstr>
      <vt:lpstr>PowerPoint Presentation</vt:lpstr>
      <vt:lpstr>PowerPoint Presentation</vt:lpstr>
      <vt:lpstr>Where to begin?</vt:lpstr>
      <vt:lpstr>PowerPoint Presentation</vt:lpstr>
      <vt:lpstr>SCOPUS</vt:lpstr>
      <vt:lpstr>What to look for? 1</vt:lpstr>
      <vt:lpstr>What to look for? 2</vt:lpstr>
      <vt:lpstr>Why?</vt:lpstr>
      <vt:lpstr>How?</vt:lpstr>
      <vt:lpstr>Two main approaches to a literature review</vt:lpstr>
      <vt:lpstr>Two main approaches to a literature review</vt:lpstr>
      <vt:lpstr>Systematic or narrative review?</vt:lpstr>
      <vt:lpstr>Techniques 1:  Meta-analysis (in Quantitative Research)</vt:lpstr>
      <vt:lpstr>Techniques 2: Meta-ethnography (in Qualitative Research)</vt:lpstr>
      <vt:lpstr>Narrating your review</vt:lpstr>
      <vt:lpstr>Organising your review</vt:lpstr>
      <vt:lpstr>Kinds of structures</vt:lpstr>
      <vt:lpstr>Organising your review</vt:lpstr>
      <vt:lpstr>Structure: INTRODUCTION</vt:lpstr>
      <vt:lpstr>Structure: BODY</vt:lpstr>
      <vt:lpstr>Structure: BODY</vt:lpstr>
      <vt:lpstr>Structure: CONCLUSION</vt:lpstr>
      <vt:lpstr>Structure: 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Meegan Desmond</dc:creator>
  <cp:lastModifiedBy>Tina Du</cp:lastModifiedBy>
  <cp:revision>95</cp:revision>
  <dcterms:created xsi:type="dcterms:W3CDTF">2012-02-27T03:41:39Z</dcterms:created>
  <dcterms:modified xsi:type="dcterms:W3CDTF">2017-07-25T00:31:56Z</dcterms:modified>
</cp:coreProperties>
</file>